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73" r:id="rId5"/>
    <p:sldId id="259" r:id="rId6"/>
    <p:sldId id="260" r:id="rId7"/>
    <p:sldId id="261" r:id="rId8"/>
    <p:sldId id="262" r:id="rId9"/>
    <p:sldId id="270" r:id="rId10"/>
    <p:sldId id="269" r:id="rId11"/>
    <p:sldId id="263" r:id="rId12"/>
    <p:sldId id="265" r:id="rId13"/>
    <p:sldId id="266" r:id="rId14"/>
    <p:sldId id="272" r:id="rId15"/>
    <p:sldId id="267" r:id="rId16"/>
    <p:sldId id="271" r:id="rId17"/>
    <p:sldId id="268" r:id="rId18"/>
    <p:sldId id="274" r:id="rId19"/>
  </p:sldIdLst>
  <p:sldSz cx="9144000" cy="5143500" type="screen16x9"/>
  <p:notesSz cx="6858000" cy="9144000"/>
  <p:embeddedFontLst>
    <p:embeddedFont>
      <p:font typeface="Lato" panose="020B0604020202020204" charset="0"/>
      <p:regular r:id="rId21"/>
      <p:bold r:id="rId22"/>
      <p:italic r:id="rId23"/>
      <p:boldItalic r:id="rId24"/>
    </p:embeddedFont>
    <p:embeddedFont>
      <p:font typeface="Raleway"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704" autoAdjust="0"/>
  </p:normalViewPr>
  <p:slideViewPr>
    <p:cSldViewPr>
      <p:cViewPr varScale="1">
        <p:scale>
          <a:sx n="80" d="100"/>
          <a:sy n="80" d="100"/>
        </p:scale>
        <p:origin x="1116" y="78"/>
      </p:cViewPr>
      <p:guideLst>
        <p:guide orient="horz" pos="162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85736657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Currently, the DC MIA only offers the MOS certification</a:t>
            </a:r>
          </a:p>
          <a:p>
            <a:pPr lvl="0">
              <a:spcBef>
                <a:spcPts val="0"/>
              </a:spcBef>
              <a:buNone/>
            </a:pPr>
            <a:endParaRPr lang="en-US" dirty="0"/>
          </a:p>
          <a:p>
            <a:pPr lvl="0">
              <a:spcBef>
                <a:spcPts val="0"/>
              </a:spcBef>
              <a:buNone/>
            </a:pPr>
            <a:r>
              <a:rPr lang="en-US" dirty="0"/>
              <a:t>There are also the Microsoft Certified Solutions Associate and the Microsoft Certified Solutions Developer certifications which are higher technology certifications and are targeted towards post-secondary students and professionals, although it is not impossible for a student to earn them</a:t>
            </a:r>
            <a:endParaRPr dirty="0"/>
          </a:p>
        </p:txBody>
      </p:sp>
    </p:spTree>
    <p:extLst>
      <p:ext uri="{BB962C8B-B14F-4D97-AF65-F5344CB8AC3E}">
        <p14:creationId xmlns:p14="http://schemas.microsoft.com/office/powerpoint/2010/main" val="107362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R</a:t>
            </a:r>
            <a:r>
              <a:rPr lang="en" dirty="0"/>
              <a:t>ed indicat</a:t>
            </a:r>
            <a:r>
              <a:rPr lang="en-US" dirty="0"/>
              <a:t>es an exam passage rate of &lt;25% and yellow indicates a passage rate greater than 25% and less than 50%</a:t>
            </a:r>
          </a:p>
          <a:p>
            <a:pPr lvl="0">
              <a:spcBef>
                <a:spcPts val="0"/>
              </a:spcBef>
              <a:buNone/>
            </a:pPr>
            <a:endParaRPr lang="en-US" dirty="0"/>
          </a:p>
          <a:p>
            <a:pPr lvl="0">
              <a:spcBef>
                <a:spcPts val="0"/>
              </a:spcBef>
              <a:buNone/>
            </a:pPr>
            <a:r>
              <a:rPr lang="en-US" dirty="0"/>
              <a:t>Two schools, CC prep and Banneker, contributed more than 64% of the exam attempts and certifications earned</a:t>
            </a:r>
            <a:endParaRPr lang="e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US" dirty="0"/>
              <a:t>Data from 2014/2015 – 2016/2017 school year</a:t>
            </a:r>
          </a:p>
          <a:p>
            <a:pPr marL="171450" indent="-171450">
              <a:buFontTx/>
              <a:buChar char="-"/>
            </a:pPr>
            <a:r>
              <a:rPr lang="en-US" dirty="0"/>
              <a:t> schools included had to have data on the number of exams attempted and number of exams passed for at lease two consecutive school years</a:t>
            </a:r>
          </a:p>
          <a:p>
            <a:pPr marL="171450" indent="-171450">
              <a:buFontTx/>
              <a:buChar char="-"/>
            </a:pPr>
            <a:r>
              <a:rPr lang="en-US" dirty="0"/>
              <a:t>5 schools have not improved the quality of their program in a way that would improve their exam outcomes</a:t>
            </a:r>
          </a:p>
        </p:txBody>
      </p:sp>
    </p:spTree>
    <p:extLst>
      <p:ext uri="{BB962C8B-B14F-4D97-AF65-F5344CB8AC3E}">
        <p14:creationId xmlns:p14="http://schemas.microsoft.com/office/powerpoint/2010/main" val="3766772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dirty="0"/>
              <a:t>Percentage based on published data of number of students in dc public schools in grades 9-12 during 2015-2016 school year</a:t>
            </a:r>
          </a:p>
          <a:p>
            <a:pPr lvl="0">
              <a:spcBef>
                <a:spcPts val="0"/>
              </a:spcBef>
              <a:buNone/>
            </a:pPr>
            <a:endParaRPr lang="en" dirty="0"/>
          </a:p>
          <a:p>
            <a:pPr lvl="0">
              <a:spcBef>
                <a:spcPts val="0"/>
              </a:spcBef>
              <a:buNone/>
            </a:pPr>
            <a:r>
              <a:rPr lang="en" dirty="0"/>
              <a:t>Conducted similar analysis for North C</a:t>
            </a:r>
            <a:r>
              <a:rPr lang="en-US" dirty="0"/>
              <a:t>arolina, Washington state, and Virginia. DC was on par with Virginia in terms of % of eligible students earning certifications ( Virginia = 4.4%.. Both states lagged behind North Carolina and Washington who boast 11.4% and 7.3% respectively</a:t>
            </a:r>
            <a:endParaRPr lang="en" dirty="0"/>
          </a:p>
        </p:txBody>
      </p:sp>
    </p:spTree>
    <p:extLst>
      <p:ext uri="{BB962C8B-B14F-4D97-AF65-F5344CB8AC3E}">
        <p14:creationId xmlns:p14="http://schemas.microsoft.com/office/powerpoint/2010/main" val="250799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Institution level refers to the individual school level. Not all of the barriers identified were present in all schools but they should be considered</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It is not a question of whether or not MTA exam would be useful. Research and literature have consistently stated that more advanced computer skills will be useful for the workforce. However, after evaluating the data of DC’s program and comparing it to the other states I have interviewed, I cannot recommend that OSSE expands the program to offer Higher Certifications</a:t>
            </a:r>
          </a:p>
          <a:p>
            <a:pPr lvl="0">
              <a:spcBef>
                <a:spcPts val="0"/>
              </a:spcBef>
              <a:buNone/>
            </a:pPr>
            <a:endParaRPr lang="en-US" dirty="0"/>
          </a:p>
          <a:p>
            <a:pPr lvl="0">
              <a:spcBef>
                <a:spcPts val="0"/>
              </a:spcBef>
              <a:buNone/>
            </a:pPr>
            <a:r>
              <a:rPr lang="en-US" dirty="0"/>
              <a:t>The website states that the goal of the program is to certify all of your students so they have a globally recognized technology certification before they progress into college or their career</a:t>
            </a:r>
          </a:p>
          <a:p>
            <a:pPr lvl="0">
              <a:spcBef>
                <a:spcPts val="0"/>
              </a:spcBef>
              <a:buNone/>
            </a:pPr>
            <a:endParaRPr lang="en-US" dirty="0"/>
          </a:p>
          <a:p>
            <a:pPr lvl="0">
              <a:spcBef>
                <a:spcPts val="0"/>
              </a:spcBef>
              <a:buNone/>
            </a:pPr>
            <a:r>
              <a:rPr lang="en-US" dirty="0"/>
              <a:t>I am not confident that the higher certification exams would be used</a:t>
            </a:r>
          </a:p>
          <a:p>
            <a:pPr lvl="0">
              <a:spcBef>
                <a:spcPts val="0"/>
              </a:spcBef>
              <a:buNone/>
            </a:pPr>
            <a:endParaRPr lang="en-US" dirty="0"/>
          </a:p>
          <a:p>
            <a:pPr lvl="0">
              <a:spcBef>
                <a:spcPts val="0"/>
              </a:spcBef>
              <a:buNone/>
            </a:pPr>
            <a:r>
              <a:rPr lang="en-US" dirty="0"/>
              <a:t>What is the desired passing rate? </a:t>
            </a:r>
          </a:p>
          <a:p>
            <a:pPr lvl="0">
              <a:spcBef>
                <a:spcPts val="0"/>
              </a:spcBef>
              <a:buNone/>
            </a:pPr>
            <a:endParaRPr lang="en-US" dirty="0"/>
          </a:p>
          <a:p>
            <a:pPr lvl="0">
              <a:spcBef>
                <a:spcPts val="0"/>
              </a:spcBef>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the Method that Washington state utilized</a:t>
            </a:r>
          </a:p>
          <a:p>
            <a:endParaRPr lang="en-US" dirty="0"/>
          </a:p>
          <a:p>
            <a:r>
              <a:rPr lang="en-US" dirty="0"/>
              <a:t>I was able to get data on 6 schools and on average there were 2 MIA teachers per school. Lack of qualified teachers could be a barrier to expansion</a:t>
            </a:r>
          </a:p>
        </p:txBody>
      </p:sp>
    </p:spTree>
    <p:extLst>
      <p:ext uri="{BB962C8B-B14F-4D97-AF65-F5344CB8AC3E}">
        <p14:creationId xmlns:p14="http://schemas.microsoft.com/office/powerpoint/2010/main" val="2039193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386264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Shape 10"/>
          <p:cNvCxnSpPr/>
          <p:nvPr/>
        </p:nvCxnSpPr>
        <p:spPr>
          <a:xfrm>
            <a:off x="2477724" y="415650"/>
            <a:ext cx="6244200" cy="0"/>
          </a:xfrm>
          <a:prstGeom prst="straightConnector1">
            <a:avLst/>
          </a:prstGeom>
          <a:noFill/>
          <a:ln w="38100" cap="flat" cmpd="sng">
            <a:solidFill>
              <a:schemeClr val="lt1"/>
            </a:solidFill>
            <a:prstDash val="solid"/>
            <a:round/>
            <a:headEnd type="none" w="med" len="med"/>
            <a:tailEnd type="none" w="med" len="med"/>
          </a:ln>
        </p:spPr>
      </p:cxnSp>
      <p:cxnSp>
        <p:nvCxnSpPr>
          <p:cNvPr id="11" name="Shape 11"/>
          <p:cNvCxnSpPr/>
          <p:nvPr/>
        </p:nvCxnSpPr>
        <p:spPr>
          <a:xfrm>
            <a:off x="2477724" y="4740000"/>
            <a:ext cx="6244200" cy="0"/>
          </a:xfrm>
          <a:prstGeom prst="straightConnector1">
            <a:avLst/>
          </a:prstGeom>
          <a:noFill/>
          <a:ln w="19050" cap="flat" cmpd="sng">
            <a:solidFill>
              <a:schemeClr val="lt1"/>
            </a:solidFill>
            <a:prstDash val="solid"/>
            <a:round/>
            <a:headEnd type="none" w="med" len="med"/>
            <a:tailEnd type="none" w="med" len="med"/>
          </a:ln>
        </p:spPr>
      </p:cxnSp>
      <p:cxnSp>
        <p:nvCxnSpPr>
          <p:cNvPr id="12" name="Shape 12"/>
          <p:cNvCxnSpPr/>
          <p:nvPr/>
        </p:nvCxnSpPr>
        <p:spPr>
          <a:xfrm>
            <a:off x="425198" y="415650"/>
            <a:ext cx="183300" cy="0"/>
          </a:xfrm>
          <a:prstGeom prst="straightConnector1">
            <a:avLst/>
          </a:prstGeom>
          <a:noFill/>
          <a:ln w="19050" cap="flat" cmpd="sng">
            <a:solidFill>
              <a:schemeClr val="lt1"/>
            </a:solidFill>
            <a:prstDash val="solid"/>
            <a:round/>
            <a:headEnd type="none" w="med" len="med"/>
            <a:tailEnd type="none" w="med" len="med"/>
          </a:ln>
        </p:spPr>
      </p:cxnSp>
      <p:sp>
        <p:nvSpPr>
          <p:cNvPr id="13" name="Shape 13"/>
          <p:cNvSpPr txBox="1">
            <a:spLocks noGrp="1"/>
          </p:cNvSpPr>
          <p:nvPr>
            <p:ph type="ctrTitle"/>
          </p:nvPr>
        </p:nvSpPr>
        <p:spPr>
          <a:xfrm>
            <a:off x="2371725" y="630225"/>
            <a:ext cx="6331500" cy="1542000"/>
          </a:xfrm>
          <a:prstGeom prst="rect">
            <a:avLst/>
          </a:prstGeom>
        </p:spPr>
        <p:txBody>
          <a:bodyPr lIns="91425" tIns="91425" rIns="91425" bIns="91425" anchor="t"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14" name="Shape 14"/>
          <p:cNvSpPr txBox="1">
            <a:spLocks noGrp="1"/>
          </p:cNvSpPr>
          <p:nvPr>
            <p:ph type="subTitle" idx="1"/>
          </p:nvPr>
        </p:nvSpPr>
        <p:spPr>
          <a:xfrm>
            <a:off x="2390266" y="3238450"/>
            <a:ext cx="6331500" cy="1241700"/>
          </a:xfrm>
          <a:prstGeom prst="rect">
            <a:avLst/>
          </a:prstGeom>
        </p:spPr>
        <p:txBody>
          <a:bodyPr lIns="91425" tIns="91425" rIns="91425" bIns="91425" anchor="b" anchorCtr="0"/>
          <a:lstStyle>
            <a:lvl1pPr lvl="0">
              <a:lnSpc>
                <a:spcPct val="100000"/>
              </a:lnSpc>
              <a:spcBef>
                <a:spcPts val="0"/>
              </a:spcBef>
              <a:spcAft>
                <a:spcPts val="0"/>
              </a:spcAft>
              <a:buClr>
                <a:schemeClr val="lt1"/>
              </a:buClr>
              <a:buNone/>
              <a:defRPr>
                <a:solidFill>
                  <a:schemeClr val="lt1"/>
                </a:solidFill>
              </a:defRPr>
            </a:lvl1pPr>
            <a:lvl2pPr lvl="1">
              <a:lnSpc>
                <a:spcPct val="100000"/>
              </a:lnSpc>
              <a:spcBef>
                <a:spcPts val="0"/>
              </a:spcBef>
              <a:spcAft>
                <a:spcPts val="0"/>
              </a:spcAft>
              <a:buClr>
                <a:schemeClr val="lt1"/>
              </a:buClr>
              <a:buSzPct val="100000"/>
              <a:buNone/>
              <a:defRPr sz="1800">
                <a:solidFill>
                  <a:schemeClr val="lt1"/>
                </a:solidFill>
              </a:defRPr>
            </a:lvl2pPr>
            <a:lvl3pPr lvl="2">
              <a:lnSpc>
                <a:spcPct val="100000"/>
              </a:lnSpc>
              <a:spcBef>
                <a:spcPts val="0"/>
              </a:spcBef>
              <a:spcAft>
                <a:spcPts val="0"/>
              </a:spcAft>
              <a:buClr>
                <a:schemeClr val="lt1"/>
              </a:buClr>
              <a:buSzPct val="100000"/>
              <a:buNone/>
              <a:defRPr sz="1800">
                <a:solidFill>
                  <a:schemeClr val="lt1"/>
                </a:solidFill>
              </a:defRPr>
            </a:lvl3pPr>
            <a:lvl4pPr lvl="3">
              <a:lnSpc>
                <a:spcPct val="100000"/>
              </a:lnSpc>
              <a:spcBef>
                <a:spcPts val="0"/>
              </a:spcBef>
              <a:spcAft>
                <a:spcPts val="0"/>
              </a:spcAft>
              <a:buClr>
                <a:schemeClr val="lt1"/>
              </a:buClr>
              <a:buSzPct val="100000"/>
              <a:buNone/>
              <a:defRPr sz="1800">
                <a:solidFill>
                  <a:schemeClr val="lt1"/>
                </a:solidFill>
              </a:defRPr>
            </a:lvl4pPr>
            <a:lvl5pPr lvl="4">
              <a:lnSpc>
                <a:spcPct val="100000"/>
              </a:lnSpc>
              <a:spcBef>
                <a:spcPts val="0"/>
              </a:spcBef>
              <a:spcAft>
                <a:spcPts val="0"/>
              </a:spcAft>
              <a:buClr>
                <a:schemeClr val="lt1"/>
              </a:buClr>
              <a:buSzPct val="100000"/>
              <a:buNone/>
              <a:defRPr sz="1800">
                <a:solidFill>
                  <a:schemeClr val="lt1"/>
                </a:solidFill>
              </a:defRPr>
            </a:lvl5pPr>
            <a:lvl6pPr lvl="5">
              <a:lnSpc>
                <a:spcPct val="100000"/>
              </a:lnSpc>
              <a:spcBef>
                <a:spcPts val="0"/>
              </a:spcBef>
              <a:spcAft>
                <a:spcPts val="0"/>
              </a:spcAft>
              <a:buClr>
                <a:schemeClr val="lt1"/>
              </a:buClr>
              <a:buSzPct val="100000"/>
              <a:buNone/>
              <a:defRPr sz="1800">
                <a:solidFill>
                  <a:schemeClr val="lt1"/>
                </a:solidFill>
              </a:defRPr>
            </a:lvl6pPr>
            <a:lvl7pPr lvl="6">
              <a:lnSpc>
                <a:spcPct val="100000"/>
              </a:lnSpc>
              <a:spcBef>
                <a:spcPts val="0"/>
              </a:spcBef>
              <a:spcAft>
                <a:spcPts val="0"/>
              </a:spcAft>
              <a:buClr>
                <a:schemeClr val="lt1"/>
              </a:buClr>
              <a:buSzPct val="100000"/>
              <a:buNone/>
              <a:defRPr sz="1800">
                <a:solidFill>
                  <a:schemeClr val="lt1"/>
                </a:solidFill>
              </a:defRPr>
            </a:lvl7pPr>
            <a:lvl8pPr lvl="7">
              <a:lnSpc>
                <a:spcPct val="100000"/>
              </a:lnSpc>
              <a:spcBef>
                <a:spcPts val="0"/>
              </a:spcBef>
              <a:spcAft>
                <a:spcPts val="0"/>
              </a:spcAft>
              <a:buClr>
                <a:schemeClr val="lt1"/>
              </a:buClr>
              <a:buSzPct val="100000"/>
              <a:buNone/>
              <a:defRPr sz="1800">
                <a:solidFill>
                  <a:schemeClr val="lt1"/>
                </a:solidFill>
              </a:defRPr>
            </a:lvl8pPr>
            <a:lvl9pPr lvl="8">
              <a:lnSpc>
                <a:spcPct val="100000"/>
              </a:lnSpc>
              <a:spcBef>
                <a:spcPts val="0"/>
              </a:spcBef>
              <a:spcAft>
                <a:spcPts val="0"/>
              </a:spcAft>
              <a:buClr>
                <a:schemeClr val="lt1"/>
              </a:buClr>
              <a:buSzPct val="100000"/>
              <a:buNone/>
              <a:defRPr sz="1800">
                <a:solidFill>
                  <a:schemeClr val="lt1"/>
                </a:solidFill>
              </a:defRPr>
            </a:lvl9pPr>
          </a:lstStyle>
          <a:p>
            <a:endParaRPr/>
          </a:p>
        </p:txBody>
      </p:sp>
      <p:sp>
        <p:nvSpPr>
          <p:cNvPr id="15" name="Shape 15"/>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Shape 17"/>
          <p:cNvCxnSpPr/>
          <p:nvPr/>
        </p:nvCxnSpPr>
        <p:spPr>
          <a:xfrm>
            <a:off x="425200" y="415650"/>
            <a:ext cx="8296800" cy="0"/>
          </a:xfrm>
          <a:prstGeom prst="straightConnector1">
            <a:avLst/>
          </a:prstGeom>
          <a:noFill/>
          <a:ln w="38100" cap="flat" cmpd="sng">
            <a:solidFill>
              <a:schemeClr val="lt1"/>
            </a:solidFill>
            <a:prstDash val="solid"/>
            <a:round/>
            <a:headEnd type="none" w="med" len="med"/>
            <a:tailEnd type="none" w="med" len="med"/>
          </a:ln>
        </p:spPr>
      </p:cxnSp>
      <p:cxnSp>
        <p:nvCxnSpPr>
          <p:cNvPr id="18" name="Shape 18"/>
          <p:cNvCxnSpPr/>
          <p:nvPr/>
        </p:nvCxnSpPr>
        <p:spPr>
          <a:xfrm>
            <a:off x="425200" y="4740000"/>
            <a:ext cx="8296800" cy="0"/>
          </a:xfrm>
          <a:prstGeom prst="straightConnector1">
            <a:avLst/>
          </a:prstGeom>
          <a:noFill/>
          <a:ln w="19050" cap="flat" cmpd="sng">
            <a:solidFill>
              <a:schemeClr val="lt1"/>
            </a:solidFill>
            <a:prstDash val="solid"/>
            <a:round/>
            <a:headEnd type="none" w="med" len="med"/>
            <a:tailEnd type="none" w="med" len="med"/>
          </a:ln>
        </p:spPr>
      </p:cxnSp>
      <p:sp>
        <p:nvSpPr>
          <p:cNvPr id="19" name="Shape 19"/>
          <p:cNvSpPr txBox="1">
            <a:spLocks noGrp="1"/>
          </p:cNvSpPr>
          <p:nvPr>
            <p:ph type="title"/>
          </p:nvPr>
        </p:nvSpPr>
        <p:spPr>
          <a:xfrm>
            <a:off x="406425" y="1806825"/>
            <a:ext cx="8296800" cy="1542000"/>
          </a:xfrm>
          <a:prstGeom prst="rect">
            <a:avLst/>
          </a:prstGeom>
        </p:spPr>
        <p:txBody>
          <a:bodyPr lIns="91425" tIns="91425" rIns="91425" bIns="91425" anchor="ctr" anchorCtr="0"/>
          <a:lstStyle>
            <a:lvl1pPr lvl="0" algn="ctr">
              <a:spcBef>
                <a:spcPts val="0"/>
              </a:spcBef>
              <a:buClr>
                <a:schemeClr val="lt1"/>
              </a:buClr>
              <a:buSzPct val="100000"/>
              <a:defRPr sz="4800">
                <a:solidFill>
                  <a:schemeClr val="lt1"/>
                </a:solidFill>
              </a:defRPr>
            </a:lvl1pPr>
            <a:lvl2pPr lvl="1" algn="ctr">
              <a:spcBef>
                <a:spcPts val="0"/>
              </a:spcBef>
              <a:buClr>
                <a:schemeClr val="lt1"/>
              </a:buClr>
              <a:buSzPct val="100000"/>
              <a:defRPr sz="4800">
                <a:solidFill>
                  <a:schemeClr val="lt1"/>
                </a:solidFill>
              </a:defRPr>
            </a:lvl2pPr>
            <a:lvl3pPr lvl="2" algn="ctr">
              <a:spcBef>
                <a:spcPts val="0"/>
              </a:spcBef>
              <a:buClr>
                <a:schemeClr val="lt1"/>
              </a:buClr>
              <a:buSzPct val="100000"/>
              <a:defRPr sz="4800">
                <a:solidFill>
                  <a:schemeClr val="lt1"/>
                </a:solidFill>
              </a:defRPr>
            </a:lvl3pPr>
            <a:lvl4pPr lvl="3" algn="ctr">
              <a:spcBef>
                <a:spcPts val="0"/>
              </a:spcBef>
              <a:buClr>
                <a:schemeClr val="lt1"/>
              </a:buClr>
              <a:buSzPct val="100000"/>
              <a:defRPr sz="4800">
                <a:solidFill>
                  <a:schemeClr val="lt1"/>
                </a:solidFill>
              </a:defRPr>
            </a:lvl4pPr>
            <a:lvl5pPr lvl="4" algn="ctr">
              <a:spcBef>
                <a:spcPts val="0"/>
              </a:spcBef>
              <a:buClr>
                <a:schemeClr val="lt1"/>
              </a:buClr>
              <a:buSzPct val="100000"/>
              <a:defRPr sz="4800">
                <a:solidFill>
                  <a:schemeClr val="lt1"/>
                </a:solidFill>
              </a:defRPr>
            </a:lvl5pPr>
            <a:lvl6pPr lvl="5" algn="ctr">
              <a:spcBef>
                <a:spcPts val="0"/>
              </a:spcBef>
              <a:buClr>
                <a:schemeClr val="lt1"/>
              </a:buClr>
              <a:buSzPct val="100000"/>
              <a:defRPr sz="4800">
                <a:solidFill>
                  <a:schemeClr val="lt1"/>
                </a:solidFill>
              </a:defRPr>
            </a:lvl6pPr>
            <a:lvl7pPr lvl="6" algn="ctr">
              <a:spcBef>
                <a:spcPts val="0"/>
              </a:spcBef>
              <a:buClr>
                <a:schemeClr val="lt1"/>
              </a:buClr>
              <a:buSzPct val="100000"/>
              <a:defRPr sz="4800">
                <a:solidFill>
                  <a:schemeClr val="lt1"/>
                </a:solidFill>
              </a:defRPr>
            </a:lvl7pPr>
            <a:lvl8pPr lvl="7" algn="ctr">
              <a:spcBef>
                <a:spcPts val="0"/>
              </a:spcBef>
              <a:buClr>
                <a:schemeClr val="lt1"/>
              </a:buClr>
              <a:buSzPct val="100000"/>
              <a:defRPr sz="4800">
                <a:solidFill>
                  <a:schemeClr val="lt1"/>
                </a:solidFill>
              </a:defRPr>
            </a:lvl8pPr>
            <a:lvl9pPr lvl="8" algn="ctr">
              <a:spcBef>
                <a:spcPts val="0"/>
              </a:spcBef>
              <a:buClr>
                <a:schemeClr val="lt1"/>
              </a:buClr>
              <a:buSzPct val="100000"/>
              <a:defRPr sz="4800">
                <a:solidFill>
                  <a:schemeClr val="lt1"/>
                </a:solidFill>
              </a:defRPr>
            </a:lvl9pPr>
          </a:lstStyle>
          <a:p>
            <a:endParaRPr/>
          </a:p>
        </p:txBody>
      </p:sp>
      <p:sp>
        <p:nvSpPr>
          <p:cNvPr id="20" name="Shape 20"/>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1"/>
        <p:cNvGrpSpPr/>
        <p:nvPr/>
      </p:nvGrpSpPr>
      <p:grpSpPr>
        <a:xfrm>
          <a:off x="0" y="0"/>
          <a:ext cx="0" cy="0"/>
          <a:chOff x="0" y="0"/>
          <a:chExt cx="0" cy="0"/>
        </a:xfrm>
      </p:grpSpPr>
      <p:cxnSp>
        <p:nvCxnSpPr>
          <p:cNvPr id="22" name="Shape 22"/>
          <p:cNvCxnSpPr/>
          <p:nvPr/>
        </p:nvCxnSpPr>
        <p:spPr>
          <a:xfrm>
            <a:off x="2477724" y="415650"/>
            <a:ext cx="6244200" cy="0"/>
          </a:xfrm>
          <a:prstGeom prst="straightConnector1">
            <a:avLst/>
          </a:prstGeom>
          <a:noFill/>
          <a:ln w="38100" cap="flat" cmpd="sng">
            <a:solidFill>
              <a:schemeClr val="dk2"/>
            </a:solidFill>
            <a:prstDash val="solid"/>
            <a:round/>
            <a:headEnd type="none" w="med" len="med"/>
            <a:tailEnd type="none" w="med" len="med"/>
          </a:ln>
        </p:spPr>
      </p:cxnSp>
      <p:cxnSp>
        <p:nvCxnSpPr>
          <p:cNvPr id="23" name="Shape 23"/>
          <p:cNvCxnSpPr/>
          <p:nvPr/>
        </p:nvCxnSpPr>
        <p:spPr>
          <a:xfrm>
            <a:off x="2477724" y="4740000"/>
            <a:ext cx="6244200" cy="0"/>
          </a:xfrm>
          <a:prstGeom prst="straightConnector1">
            <a:avLst/>
          </a:prstGeom>
          <a:noFill/>
          <a:ln w="19050" cap="flat" cmpd="sng">
            <a:solidFill>
              <a:schemeClr val="dk2"/>
            </a:solidFill>
            <a:prstDash val="solid"/>
            <a:round/>
            <a:headEnd type="none" w="med" len="med"/>
            <a:tailEnd type="none" w="med" len="med"/>
          </a:ln>
        </p:spPr>
      </p:cxnSp>
      <p:cxnSp>
        <p:nvCxnSpPr>
          <p:cNvPr id="24" name="Shape 24"/>
          <p:cNvCxnSpPr/>
          <p:nvPr/>
        </p:nvCxnSpPr>
        <p:spPr>
          <a:xfrm>
            <a:off x="425198" y="415650"/>
            <a:ext cx="183300" cy="0"/>
          </a:xfrm>
          <a:prstGeom prst="straightConnector1">
            <a:avLst/>
          </a:prstGeom>
          <a:noFill/>
          <a:ln w="19050" cap="flat" cmpd="sng">
            <a:solidFill>
              <a:schemeClr val="dk2"/>
            </a:solidFill>
            <a:prstDash val="solid"/>
            <a:round/>
            <a:headEnd type="none" w="med" len="med"/>
            <a:tailEnd type="none" w="med" len="med"/>
          </a:ln>
        </p:spPr>
      </p:cxnSp>
      <p:sp>
        <p:nvSpPr>
          <p:cNvPr id="25" name="Shape 25"/>
          <p:cNvSpPr txBox="1">
            <a:spLocks noGrp="1"/>
          </p:cNvSpPr>
          <p:nvPr>
            <p:ph type="title"/>
          </p:nvPr>
        </p:nvSpPr>
        <p:spPr>
          <a:xfrm>
            <a:off x="2400250" y="575950"/>
            <a:ext cx="6321600" cy="635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2410112" y="1595775"/>
            <a:ext cx="6321600" cy="30023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8"/>
        <p:cNvGrpSpPr/>
        <p:nvPr/>
      </p:nvGrpSpPr>
      <p:grpSpPr>
        <a:xfrm>
          <a:off x="0" y="0"/>
          <a:ext cx="0" cy="0"/>
          <a:chOff x="0" y="0"/>
          <a:chExt cx="0" cy="0"/>
        </a:xfrm>
      </p:grpSpPr>
      <p:cxnSp>
        <p:nvCxnSpPr>
          <p:cNvPr id="29" name="Shape 29"/>
          <p:cNvCxnSpPr/>
          <p:nvPr/>
        </p:nvCxnSpPr>
        <p:spPr>
          <a:xfrm>
            <a:off x="2477724" y="415650"/>
            <a:ext cx="6244200" cy="0"/>
          </a:xfrm>
          <a:prstGeom prst="straightConnector1">
            <a:avLst/>
          </a:prstGeom>
          <a:noFill/>
          <a:ln w="38100" cap="flat" cmpd="sng">
            <a:solidFill>
              <a:schemeClr val="dk2"/>
            </a:solidFill>
            <a:prstDash val="solid"/>
            <a:round/>
            <a:headEnd type="none" w="med" len="med"/>
            <a:tailEnd type="none" w="med" len="med"/>
          </a:ln>
        </p:spPr>
      </p:cxnSp>
      <p:cxnSp>
        <p:nvCxnSpPr>
          <p:cNvPr id="30" name="Shape 30"/>
          <p:cNvCxnSpPr/>
          <p:nvPr/>
        </p:nvCxnSpPr>
        <p:spPr>
          <a:xfrm>
            <a:off x="2477724" y="4740000"/>
            <a:ext cx="6244200" cy="0"/>
          </a:xfrm>
          <a:prstGeom prst="straightConnector1">
            <a:avLst/>
          </a:prstGeom>
          <a:noFill/>
          <a:ln w="19050" cap="flat" cmpd="sng">
            <a:solidFill>
              <a:schemeClr val="dk2"/>
            </a:solidFill>
            <a:prstDash val="solid"/>
            <a:round/>
            <a:headEnd type="none" w="med" len="med"/>
            <a:tailEnd type="none" w="med" len="med"/>
          </a:ln>
        </p:spPr>
      </p:cxnSp>
      <p:cxnSp>
        <p:nvCxnSpPr>
          <p:cNvPr id="31" name="Shape 31"/>
          <p:cNvCxnSpPr/>
          <p:nvPr/>
        </p:nvCxnSpPr>
        <p:spPr>
          <a:xfrm>
            <a:off x="425198" y="415650"/>
            <a:ext cx="183300" cy="0"/>
          </a:xfrm>
          <a:prstGeom prst="straightConnector1">
            <a:avLst/>
          </a:prstGeom>
          <a:noFill/>
          <a:ln w="19050" cap="flat" cmpd="sng">
            <a:solidFill>
              <a:schemeClr val="dk2"/>
            </a:solidFill>
            <a:prstDash val="solid"/>
            <a:round/>
            <a:headEnd type="none" w="med" len="med"/>
            <a:tailEnd type="none" w="med" len="med"/>
          </a:ln>
        </p:spPr>
      </p:cxnSp>
      <p:sp>
        <p:nvSpPr>
          <p:cNvPr id="32" name="Shape 32"/>
          <p:cNvSpPr txBox="1">
            <a:spLocks noGrp="1"/>
          </p:cNvSpPr>
          <p:nvPr>
            <p:ph type="title"/>
          </p:nvPr>
        </p:nvSpPr>
        <p:spPr>
          <a:xfrm>
            <a:off x="2400250" y="575950"/>
            <a:ext cx="6321600" cy="635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3" name="Shape 33"/>
          <p:cNvSpPr txBox="1">
            <a:spLocks noGrp="1"/>
          </p:cNvSpPr>
          <p:nvPr>
            <p:ph type="body" idx="1"/>
          </p:nvPr>
        </p:nvSpPr>
        <p:spPr>
          <a:xfrm>
            <a:off x="2400302" y="1602675"/>
            <a:ext cx="3071400" cy="3002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body" idx="2"/>
          </p:nvPr>
        </p:nvSpPr>
        <p:spPr>
          <a:xfrm>
            <a:off x="5650571" y="1602675"/>
            <a:ext cx="3071400" cy="3002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303300" y="411575"/>
            <a:ext cx="8520600" cy="639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8" name="Shape 38"/>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9"/>
        <p:cNvGrpSpPr/>
        <p:nvPr/>
      </p:nvGrpSpPr>
      <p:grpSpPr>
        <a:xfrm>
          <a:off x="0" y="0"/>
          <a:ext cx="0" cy="0"/>
          <a:chOff x="0" y="0"/>
          <a:chExt cx="0" cy="0"/>
        </a:xfrm>
      </p:grpSpPr>
      <p:cxnSp>
        <p:nvCxnSpPr>
          <p:cNvPr id="40" name="Shape 40"/>
          <p:cNvCxnSpPr/>
          <p:nvPr/>
        </p:nvCxnSpPr>
        <p:spPr>
          <a:xfrm>
            <a:off x="425198" y="415650"/>
            <a:ext cx="183300" cy="0"/>
          </a:xfrm>
          <a:prstGeom prst="straightConnector1">
            <a:avLst/>
          </a:prstGeom>
          <a:noFill/>
          <a:ln w="19050" cap="flat" cmpd="sng">
            <a:solidFill>
              <a:schemeClr val="dk2"/>
            </a:solidFill>
            <a:prstDash val="solid"/>
            <a:round/>
            <a:headEnd type="none" w="med" len="med"/>
            <a:tailEnd type="none" w="med" len="med"/>
          </a:ln>
        </p:spPr>
      </p:cxnSp>
      <p:sp>
        <p:nvSpPr>
          <p:cNvPr id="41" name="Shape 41"/>
          <p:cNvSpPr txBox="1">
            <a:spLocks noGrp="1"/>
          </p:cNvSpPr>
          <p:nvPr>
            <p:ph type="title"/>
          </p:nvPr>
        </p:nvSpPr>
        <p:spPr>
          <a:xfrm>
            <a:off x="319500" y="936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2" name="Shape 42"/>
          <p:cNvSpPr txBox="1">
            <a:spLocks noGrp="1"/>
          </p:cNvSpPr>
          <p:nvPr>
            <p:ph type="body" idx="1"/>
          </p:nvPr>
        </p:nvSpPr>
        <p:spPr>
          <a:xfrm>
            <a:off x="319500" y="1846803"/>
            <a:ext cx="2808000" cy="28062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3" name="Shape 43"/>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44"/>
        <p:cNvGrpSpPr/>
        <p:nvPr/>
      </p:nvGrpSpPr>
      <p:grpSpPr>
        <a:xfrm>
          <a:off x="0" y="0"/>
          <a:ext cx="0" cy="0"/>
          <a:chOff x="0" y="0"/>
          <a:chExt cx="0" cy="0"/>
        </a:xfrm>
      </p:grpSpPr>
      <p:cxnSp>
        <p:nvCxnSpPr>
          <p:cNvPr id="45" name="Shape 45"/>
          <p:cNvCxnSpPr/>
          <p:nvPr/>
        </p:nvCxnSpPr>
        <p:spPr>
          <a:xfrm>
            <a:off x="425198" y="415650"/>
            <a:ext cx="183300" cy="0"/>
          </a:xfrm>
          <a:prstGeom prst="straightConnector1">
            <a:avLst/>
          </a:prstGeom>
          <a:noFill/>
          <a:ln w="19050" cap="flat" cmpd="sng">
            <a:solidFill>
              <a:schemeClr val="lt1"/>
            </a:solidFill>
            <a:prstDash val="solid"/>
            <a:round/>
            <a:headEnd type="none" w="med" len="med"/>
            <a:tailEnd type="none" w="med" len="med"/>
          </a:ln>
        </p:spPr>
      </p:cxnSp>
      <p:sp>
        <p:nvSpPr>
          <p:cNvPr id="46" name="Shape 46"/>
          <p:cNvSpPr txBox="1">
            <a:spLocks noGrp="1"/>
          </p:cNvSpPr>
          <p:nvPr>
            <p:ph type="title"/>
          </p:nvPr>
        </p:nvSpPr>
        <p:spPr>
          <a:xfrm>
            <a:off x="283103" y="712140"/>
            <a:ext cx="6244200" cy="38355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47" name="Shape 47"/>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8"/>
        <p:cNvGrpSpPr/>
        <p:nvPr/>
      </p:nvGrpSpPr>
      <p:grpSpPr>
        <a:xfrm>
          <a:off x="0" y="0"/>
          <a:ext cx="0" cy="0"/>
          <a:chOff x="0" y="0"/>
          <a:chExt cx="0" cy="0"/>
        </a:xfrm>
      </p:grpSpPr>
      <p:sp>
        <p:nvSpPr>
          <p:cNvPr id="49" name="Shape 49"/>
          <p:cNvSpPr/>
          <p:nvPr/>
        </p:nvSpPr>
        <p:spPr>
          <a:xfrm>
            <a:off x="4572000" y="1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dirty="0"/>
          </a:p>
        </p:txBody>
      </p:sp>
      <p:cxnSp>
        <p:nvCxnSpPr>
          <p:cNvPr id="50" name="Shape 50"/>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51" name="Shape 51"/>
          <p:cNvSpPr txBox="1">
            <a:spLocks noGrp="1"/>
          </p:cNvSpPr>
          <p:nvPr>
            <p:ph type="title"/>
          </p:nvPr>
        </p:nvSpPr>
        <p:spPr>
          <a:xfrm>
            <a:off x="265500" y="1397350"/>
            <a:ext cx="4045200" cy="1318200"/>
          </a:xfrm>
          <a:prstGeom prst="rect">
            <a:avLst/>
          </a:prstGeom>
        </p:spPr>
        <p:txBody>
          <a:bodyPr lIns="91425" tIns="91425" rIns="91425" bIns="91425" anchor="b" anchorCtr="0"/>
          <a:lstStyle>
            <a:lvl1pPr lvl="0" algn="ctr">
              <a:spcBef>
                <a:spcPts val="0"/>
              </a:spcBef>
              <a:buClr>
                <a:schemeClr val="dk1"/>
              </a:buClr>
              <a:buSzPct val="100000"/>
              <a:defRPr sz="3600">
                <a:solidFill>
                  <a:schemeClr val="dk1"/>
                </a:solidFill>
              </a:defRPr>
            </a:lvl1pPr>
            <a:lvl2pPr lvl="1" algn="ctr">
              <a:spcBef>
                <a:spcPts val="0"/>
              </a:spcBef>
              <a:buClr>
                <a:schemeClr val="dk1"/>
              </a:buClr>
              <a:buSzPct val="100000"/>
              <a:defRPr sz="3600">
                <a:solidFill>
                  <a:schemeClr val="dk1"/>
                </a:solidFill>
              </a:defRPr>
            </a:lvl2pPr>
            <a:lvl3pPr lvl="2" algn="ctr">
              <a:spcBef>
                <a:spcPts val="0"/>
              </a:spcBef>
              <a:buClr>
                <a:schemeClr val="dk1"/>
              </a:buClr>
              <a:buSzPct val="100000"/>
              <a:defRPr sz="3600">
                <a:solidFill>
                  <a:schemeClr val="dk1"/>
                </a:solidFill>
              </a:defRPr>
            </a:lvl3pPr>
            <a:lvl4pPr lvl="3" algn="ctr">
              <a:spcBef>
                <a:spcPts val="0"/>
              </a:spcBef>
              <a:buClr>
                <a:schemeClr val="dk1"/>
              </a:buClr>
              <a:buSzPct val="100000"/>
              <a:defRPr sz="3600">
                <a:solidFill>
                  <a:schemeClr val="dk1"/>
                </a:solidFill>
              </a:defRPr>
            </a:lvl4pPr>
            <a:lvl5pPr lvl="4" algn="ctr">
              <a:spcBef>
                <a:spcPts val="0"/>
              </a:spcBef>
              <a:buClr>
                <a:schemeClr val="dk1"/>
              </a:buClr>
              <a:buSzPct val="100000"/>
              <a:defRPr sz="3600">
                <a:solidFill>
                  <a:schemeClr val="dk1"/>
                </a:solidFill>
              </a:defRPr>
            </a:lvl5pPr>
            <a:lvl6pPr lvl="5" algn="ctr">
              <a:spcBef>
                <a:spcPts val="0"/>
              </a:spcBef>
              <a:buClr>
                <a:schemeClr val="dk1"/>
              </a:buClr>
              <a:buSzPct val="100000"/>
              <a:defRPr sz="3600">
                <a:solidFill>
                  <a:schemeClr val="dk1"/>
                </a:solidFill>
              </a:defRPr>
            </a:lvl6pPr>
            <a:lvl7pPr lvl="6" algn="ctr">
              <a:spcBef>
                <a:spcPts val="0"/>
              </a:spcBef>
              <a:buClr>
                <a:schemeClr val="dk1"/>
              </a:buClr>
              <a:buSzPct val="100000"/>
              <a:defRPr sz="3600">
                <a:solidFill>
                  <a:schemeClr val="dk1"/>
                </a:solidFill>
              </a:defRPr>
            </a:lvl7pPr>
            <a:lvl8pPr lvl="7" algn="ctr">
              <a:spcBef>
                <a:spcPts val="0"/>
              </a:spcBef>
              <a:buClr>
                <a:schemeClr val="dk1"/>
              </a:buClr>
              <a:buSzPct val="100000"/>
              <a:defRPr sz="3600">
                <a:solidFill>
                  <a:schemeClr val="dk1"/>
                </a:solidFill>
              </a:defRPr>
            </a:lvl8pPr>
            <a:lvl9pPr lvl="8" algn="ctr">
              <a:spcBef>
                <a:spcPts val="0"/>
              </a:spcBef>
              <a:buClr>
                <a:schemeClr val="dk1"/>
              </a:buClr>
              <a:buSzPct val="100000"/>
              <a:defRPr sz="3600">
                <a:solidFill>
                  <a:schemeClr val="dk1"/>
                </a:solidFill>
              </a:defRPr>
            </a:lvl9pPr>
          </a:lstStyle>
          <a:p>
            <a:endParaRPr/>
          </a:p>
        </p:txBody>
      </p:sp>
      <p:sp>
        <p:nvSpPr>
          <p:cNvPr id="52" name="Shape 52"/>
          <p:cNvSpPr txBox="1">
            <a:spLocks noGrp="1"/>
          </p:cNvSpPr>
          <p:nvPr>
            <p:ph type="subTitle" idx="1"/>
          </p:nvPr>
        </p:nvSpPr>
        <p:spPr>
          <a:xfrm>
            <a:off x="265500" y="2735370"/>
            <a:ext cx="4045200" cy="1345499"/>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53" name="Shape 53"/>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54" name="Shape 54"/>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5"/>
        <p:cNvGrpSpPr/>
        <p:nvPr/>
      </p:nvGrpSpPr>
      <p:grpSpPr>
        <a:xfrm>
          <a:off x="0" y="0"/>
          <a:ext cx="0" cy="0"/>
          <a:chOff x="0" y="0"/>
          <a:chExt cx="0" cy="0"/>
        </a:xfrm>
      </p:grpSpPr>
      <p:cxnSp>
        <p:nvCxnSpPr>
          <p:cNvPr id="56" name="Shape 56"/>
          <p:cNvCxnSpPr/>
          <p:nvPr/>
        </p:nvCxnSpPr>
        <p:spPr>
          <a:xfrm>
            <a:off x="425200" y="4740000"/>
            <a:ext cx="8296800" cy="0"/>
          </a:xfrm>
          <a:prstGeom prst="straightConnector1">
            <a:avLst/>
          </a:prstGeom>
          <a:noFill/>
          <a:ln w="19050" cap="flat" cmpd="sng">
            <a:solidFill>
              <a:schemeClr val="dk2"/>
            </a:solidFill>
            <a:prstDash val="solid"/>
            <a:round/>
            <a:headEnd type="none" w="med" len="med"/>
            <a:tailEnd type="none" w="med" len="med"/>
          </a:ln>
        </p:spPr>
      </p:cxnSp>
      <p:cxnSp>
        <p:nvCxnSpPr>
          <p:cNvPr id="57" name="Shape 57"/>
          <p:cNvCxnSpPr/>
          <p:nvPr/>
        </p:nvCxnSpPr>
        <p:spPr>
          <a:xfrm>
            <a:off x="425198" y="415650"/>
            <a:ext cx="183300" cy="0"/>
          </a:xfrm>
          <a:prstGeom prst="straightConnector1">
            <a:avLst/>
          </a:prstGeom>
          <a:noFill/>
          <a:ln w="19050" cap="flat" cmpd="sng">
            <a:solidFill>
              <a:schemeClr val="dk2"/>
            </a:solidFill>
            <a:prstDash val="solid"/>
            <a:round/>
            <a:headEnd type="none" w="med" len="med"/>
            <a:tailEnd type="none" w="med" len="med"/>
          </a:ln>
        </p:spPr>
      </p:cxnSp>
      <p:sp>
        <p:nvSpPr>
          <p:cNvPr id="58" name="Shape 58"/>
          <p:cNvSpPr txBox="1">
            <a:spLocks noGrp="1"/>
          </p:cNvSpPr>
          <p:nvPr>
            <p:ph type="body" idx="1"/>
          </p:nvPr>
        </p:nvSpPr>
        <p:spPr>
          <a:xfrm>
            <a:off x="328017" y="4226025"/>
            <a:ext cx="8388600" cy="3936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59" name="Shape 59"/>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60"/>
        <p:cNvGrpSpPr/>
        <p:nvPr/>
      </p:nvGrpSpPr>
      <p:grpSpPr>
        <a:xfrm>
          <a:off x="0" y="0"/>
          <a:ext cx="0" cy="0"/>
          <a:chOff x="0" y="0"/>
          <a:chExt cx="0" cy="0"/>
        </a:xfrm>
      </p:grpSpPr>
      <p:cxnSp>
        <p:nvCxnSpPr>
          <p:cNvPr id="61" name="Shape 61"/>
          <p:cNvCxnSpPr/>
          <p:nvPr/>
        </p:nvCxnSpPr>
        <p:spPr>
          <a:xfrm>
            <a:off x="425200" y="4740000"/>
            <a:ext cx="8296800" cy="0"/>
          </a:xfrm>
          <a:prstGeom prst="straightConnector1">
            <a:avLst/>
          </a:prstGeom>
          <a:noFill/>
          <a:ln w="19050" cap="flat" cmpd="sng">
            <a:solidFill>
              <a:schemeClr val="dk2"/>
            </a:solidFill>
            <a:prstDash val="solid"/>
            <a:round/>
            <a:headEnd type="none" w="med" len="med"/>
            <a:tailEnd type="none" w="med" len="med"/>
          </a:ln>
        </p:spPr>
      </p:cxnSp>
      <p:cxnSp>
        <p:nvCxnSpPr>
          <p:cNvPr id="62" name="Shape 62"/>
          <p:cNvCxnSpPr/>
          <p:nvPr/>
        </p:nvCxnSpPr>
        <p:spPr>
          <a:xfrm>
            <a:off x="425200" y="415650"/>
            <a:ext cx="8296800" cy="0"/>
          </a:xfrm>
          <a:prstGeom prst="straightConnector1">
            <a:avLst/>
          </a:prstGeom>
          <a:noFill/>
          <a:ln w="38100" cap="flat" cmpd="sng">
            <a:solidFill>
              <a:schemeClr val="dk2"/>
            </a:solidFill>
            <a:prstDash val="solid"/>
            <a:round/>
            <a:headEnd type="none" w="med" len="med"/>
            <a:tailEnd type="none" w="med" len="med"/>
          </a:ln>
        </p:spPr>
      </p:cxnSp>
      <p:sp>
        <p:nvSpPr>
          <p:cNvPr id="63" name="Shape 63"/>
          <p:cNvSpPr txBox="1">
            <a:spLocks noGrp="1"/>
          </p:cNvSpPr>
          <p:nvPr>
            <p:ph type="title"/>
          </p:nvPr>
        </p:nvSpPr>
        <p:spPr>
          <a:xfrm>
            <a:off x="853950" y="1304850"/>
            <a:ext cx="7436100" cy="1538400"/>
          </a:xfrm>
          <a:prstGeom prst="rect">
            <a:avLst/>
          </a:prstGeom>
        </p:spPr>
        <p:txBody>
          <a:bodyPr lIns="91425" tIns="91425" rIns="91425" bIns="91425" anchor="ctr" anchorCtr="0"/>
          <a:lstStyle>
            <a:lvl1pPr lvl="0" algn="ctr">
              <a:spcBef>
                <a:spcPts val="0"/>
              </a:spcBef>
              <a:buClr>
                <a:schemeClr val="dk1"/>
              </a:buClr>
              <a:buSzPct val="100000"/>
              <a:buFont typeface="Lato"/>
              <a:defRPr sz="9600">
                <a:solidFill>
                  <a:schemeClr val="dk1"/>
                </a:solidFill>
                <a:latin typeface="Lato"/>
                <a:ea typeface="Lato"/>
                <a:cs typeface="Lato"/>
                <a:sym typeface="Lato"/>
              </a:defRPr>
            </a:lvl1pPr>
            <a:lvl2pPr lvl="1" algn="ctr">
              <a:spcBef>
                <a:spcPts val="0"/>
              </a:spcBef>
              <a:buClr>
                <a:schemeClr val="dk1"/>
              </a:buClr>
              <a:buSzPct val="100000"/>
              <a:buFont typeface="Lato"/>
              <a:defRPr sz="9600">
                <a:solidFill>
                  <a:schemeClr val="dk1"/>
                </a:solidFill>
                <a:latin typeface="Lato"/>
                <a:ea typeface="Lato"/>
                <a:cs typeface="Lato"/>
                <a:sym typeface="Lato"/>
              </a:defRPr>
            </a:lvl2pPr>
            <a:lvl3pPr lvl="2" algn="ctr">
              <a:spcBef>
                <a:spcPts val="0"/>
              </a:spcBef>
              <a:buClr>
                <a:schemeClr val="dk1"/>
              </a:buClr>
              <a:buSzPct val="100000"/>
              <a:buFont typeface="Lato"/>
              <a:defRPr sz="9600">
                <a:solidFill>
                  <a:schemeClr val="dk1"/>
                </a:solidFill>
                <a:latin typeface="Lato"/>
                <a:ea typeface="Lato"/>
                <a:cs typeface="Lato"/>
                <a:sym typeface="Lato"/>
              </a:defRPr>
            </a:lvl3pPr>
            <a:lvl4pPr lvl="3" algn="ctr">
              <a:spcBef>
                <a:spcPts val="0"/>
              </a:spcBef>
              <a:buClr>
                <a:schemeClr val="dk1"/>
              </a:buClr>
              <a:buSzPct val="100000"/>
              <a:buFont typeface="Lato"/>
              <a:defRPr sz="9600">
                <a:solidFill>
                  <a:schemeClr val="dk1"/>
                </a:solidFill>
                <a:latin typeface="Lato"/>
                <a:ea typeface="Lato"/>
                <a:cs typeface="Lato"/>
                <a:sym typeface="Lato"/>
              </a:defRPr>
            </a:lvl4pPr>
            <a:lvl5pPr lvl="4" algn="ctr">
              <a:spcBef>
                <a:spcPts val="0"/>
              </a:spcBef>
              <a:buClr>
                <a:schemeClr val="dk1"/>
              </a:buClr>
              <a:buSzPct val="100000"/>
              <a:buFont typeface="Lato"/>
              <a:defRPr sz="9600">
                <a:solidFill>
                  <a:schemeClr val="dk1"/>
                </a:solidFill>
                <a:latin typeface="Lato"/>
                <a:ea typeface="Lato"/>
                <a:cs typeface="Lato"/>
                <a:sym typeface="Lato"/>
              </a:defRPr>
            </a:lvl5pPr>
            <a:lvl6pPr lvl="5" algn="ctr">
              <a:spcBef>
                <a:spcPts val="0"/>
              </a:spcBef>
              <a:buClr>
                <a:schemeClr val="dk1"/>
              </a:buClr>
              <a:buSzPct val="100000"/>
              <a:buFont typeface="Lato"/>
              <a:defRPr sz="9600">
                <a:solidFill>
                  <a:schemeClr val="dk1"/>
                </a:solidFill>
                <a:latin typeface="Lato"/>
                <a:ea typeface="Lato"/>
                <a:cs typeface="Lato"/>
                <a:sym typeface="Lato"/>
              </a:defRPr>
            </a:lvl6pPr>
            <a:lvl7pPr lvl="6" algn="ctr">
              <a:spcBef>
                <a:spcPts val="0"/>
              </a:spcBef>
              <a:buClr>
                <a:schemeClr val="dk1"/>
              </a:buClr>
              <a:buSzPct val="100000"/>
              <a:buFont typeface="Lato"/>
              <a:defRPr sz="9600">
                <a:solidFill>
                  <a:schemeClr val="dk1"/>
                </a:solidFill>
                <a:latin typeface="Lato"/>
                <a:ea typeface="Lato"/>
                <a:cs typeface="Lato"/>
                <a:sym typeface="Lato"/>
              </a:defRPr>
            </a:lvl7pPr>
            <a:lvl8pPr lvl="7" algn="ctr">
              <a:spcBef>
                <a:spcPts val="0"/>
              </a:spcBef>
              <a:buClr>
                <a:schemeClr val="dk1"/>
              </a:buClr>
              <a:buSzPct val="100000"/>
              <a:buFont typeface="Lato"/>
              <a:defRPr sz="9600">
                <a:solidFill>
                  <a:schemeClr val="dk1"/>
                </a:solidFill>
                <a:latin typeface="Lato"/>
                <a:ea typeface="Lato"/>
                <a:cs typeface="Lato"/>
                <a:sym typeface="Lato"/>
              </a:defRPr>
            </a:lvl8pPr>
            <a:lvl9pPr lvl="8" algn="ctr">
              <a:spcBef>
                <a:spcPts val="0"/>
              </a:spcBef>
              <a:buClr>
                <a:schemeClr val="dk1"/>
              </a:buClr>
              <a:buSzPct val="100000"/>
              <a:buFont typeface="Lato"/>
              <a:defRPr sz="9600">
                <a:solidFill>
                  <a:schemeClr val="dk1"/>
                </a:solidFill>
                <a:latin typeface="Lato"/>
                <a:ea typeface="Lato"/>
                <a:cs typeface="Lato"/>
                <a:sym typeface="Lato"/>
              </a:defRPr>
            </a:lvl9pPr>
          </a:lstStyle>
          <a:p>
            <a:endParaRPr/>
          </a:p>
        </p:txBody>
      </p:sp>
      <p:sp>
        <p:nvSpPr>
          <p:cNvPr id="64" name="Shape 64"/>
          <p:cNvSpPr txBox="1">
            <a:spLocks noGrp="1"/>
          </p:cNvSpPr>
          <p:nvPr>
            <p:ph type="body" idx="1"/>
          </p:nvPr>
        </p:nvSpPr>
        <p:spPr>
          <a:xfrm>
            <a:off x="853950" y="2919450"/>
            <a:ext cx="74361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65" name="Shape 65"/>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6"/>
        <p:cNvGrpSpPr/>
        <p:nvPr/>
      </p:nvGrpSpPr>
      <p:grpSpPr>
        <a:xfrm>
          <a:off x="0" y="0"/>
          <a:ext cx="0" cy="0"/>
          <a:chOff x="0" y="0"/>
          <a:chExt cx="0" cy="0"/>
        </a:xfrm>
      </p:grpSpPr>
      <p:sp>
        <p:nvSpPr>
          <p:cNvPr id="67" name="Shape 67"/>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400250" y="575950"/>
            <a:ext cx="6321600" cy="635400"/>
          </a:xfrm>
          <a:prstGeom prst="rect">
            <a:avLst/>
          </a:prstGeom>
          <a:noFill/>
          <a:ln>
            <a:noFill/>
          </a:ln>
        </p:spPr>
        <p:txBody>
          <a:bodyPr lIns="91425" tIns="91425" rIns="91425" bIns="91425" anchor="t" anchorCtr="0"/>
          <a:lstStyle>
            <a:lvl1pPr lvl="0">
              <a:spcBef>
                <a:spcPts val="0"/>
              </a:spcBef>
              <a:buClr>
                <a:schemeClr val="dk2"/>
              </a:buClr>
              <a:buSzPct val="100000"/>
              <a:buFont typeface="Raleway"/>
              <a:buNone/>
              <a:defRPr sz="3000" b="1">
                <a:solidFill>
                  <a:schemeClr val="dk2"/>
                </a:solidFill>
                <a:latin typeface="Raleway"/>
                <a:ea typeface="Raleway"/>
                <a:cs typeface="Raleway"/>
                <a:sym typeface="Raleway"/>
              </a:defRPr>
            </a:lvl1pPr>
            <a:lvl2pPr lvl="1">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endParaRPr/>
          </a:p>
        </p:txBody>
      </p:sp>
      <p:sp>
        <p:nvSpPr>
          <p:cNvPr id="7" name="Shape 7"/>
          <p:cNvSpPr txBox="1">
            <a:spLocks noGrp="1"/>
          </p:cNvSpPr>
          <p:nvPr>
            <p:ph type="body" idx="1"/>
          </p:nvPr>
        </p:nvSpPr>
        <p:spPr>
          <a:xfrm>
            <a:off x="2410112" y="1595775"/>
            <a:ext cx="6321600" cy="3002399"/>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Lato"/>
              <a:defRPr sz="1800">
                <a:solidFill>
                  <a:schemeClr val="dk2"/>
                </a:solidFill>
                <a:latin typeface="Lato"/>
                <a:ea typeface="Lato"/>
                <a:cs typeface="Lato"/>
                <a:sym typeface="Lato"/>
              </a:defRPr>
            </a:lvl1pPr>
            <a:lvl2pPr lvl="1">
              <a:lnSpc>
                <a:spcPct val="115000"/>
              </a:lnSpc>
              <a:spcBef>
                <a:spcPts val="0"/>
              </a:spcBef>
              <a:spcAft>
                <a:spcPts val="1600"/>
              </a:spcAft>
              <a:buClr>
                <a:schemeClr val="dk2"/>
              </a:buClr>
              <a:buFont typeface="Lato"/>
              <a:defRPr>
                <a:solidFill>
                  <a:schemeClr val="dk2"/>
                </a:solidFill>
                <a:latin typeface="Lato"/>
                <a:ea typeface="Lato"/>
                <a:cs typeface="Lato"/>
                <a:sym typeface="Lato"/>
              </a:defRPr>
            </a:lvl2pPr>
            <a:lvl3pPr lvl="2">
              <a:lnSpc>
                <a:spcPct val="115000"/>
              </a:lnSpc>
              <a:spcBef>
                <a:spcPts val="0"/>
              </a:spcBef>
              <a:spcAft>
                <a:spcPts val="1600"/>
              </a:spcAft>
              <a:buClr>
                <a:schemeClr val="dk2"/>
              </a:buClr>
              <a:buFont typeface="Lato"/>
              <a:defRPr>
                <a:solidFill>
                  <a:schemeClr val="dk2"/>
                </a:solidFill>
                <a:latin typeface="Lato"/>
                <a:ea typeface="Lato"/>
                <a:cs typeface="Lato"/>
                <a:sym typeface="Lato"/>
              </a:defRPr>
            </a:lvl3pPr>
            <a:lvl4pPr lvl="3">
              <a:lnSpc>
                <a:spcPct val="115000"/>
              </a:lnSpc>
              <a:spcBef>
                <a:spcPts val="0"/>
              </a:spcBef>
              <a:spcAft>
                <a:spcPts val="1600"/>
              </a:spcAft>
              <a:buClr>
                <a:schemeClr val="dk2"/>
              </a:buClr>
              <a:buFont typeface="Lato"/>
              <a:defRPr>
                <a:solidFill>
                  <a:schemeClr val="dk2"/>
                </a:solidFill>
                <a:latin typeface="Lato"/>
                <a:ea typeface="Lato"/>
                <a:cs typeface="Lato"/>
                <a:sym typeface="Lato"/>
              </a:defRPr>
            </a:lvl4pPr>
            <a:lvl5pPr lvl="4">
              <a:lnSpc>
                <a:spcPct val="115000"/>
              </a:lnSpc>
              <a:spcBef>
                <a:spcPts val="0"/>
              </a:spcBef>
              <a:spcAft>
                <a:spcPts val="1600"/>
              </a:spcAft>
              <a:buClr>
                <a:schemeClr val="dk2"/>
              </a:buClr>
              <a:buFont typeface="Lato"/>
              <a:defRPr>
                <a:solidFill>
                  <a:schemeClr val="dk2"/>
                </a:solidFill>
                <a:latin typeface="Lato"/>
                <a:ea typeface="Lato"/>
                <a:cs typeface="Lato"/>
                <a:sym typeface="Lato"/>
              </a:defRPr>
            </a:lvl5pPr>
            <a:lvl6pPr lvl="5">
              <a:lnSpc>
                <a:spcPct val="115000"/>
              </a:lnSpc>
              <a:spcBef>
                <a:spcPts val="0"/>
              </a:spcBef>
              <a:spcAft>
                <a:spcPts val="1600"/>
              </a:spcAft>
              <a:buClr>
                <a:schemeClr val="dk2"/>
              </a:buClr>
              <a:buFont typeface="Lato"/>
              <a:defRPr>
                <a:solidFill>
                  <a:schemeClr val="dk2"/>
                </a:solidFill>
                <a:latin typeface="Lato"/>
                <a:ea typeface="Lato"/>
                <a:cs typeface="Lato"/>
                <a:sym typeface="Lato"/>
              </a:defRPr>
            </a:lvl6pPr>
            <a:lvl7pPr lvl="6">
              <a:lnSpc>
                <a:spcPct val="115000"/>
              </a:lnSpc>
              <a:spcBef>
                <a:spcPts val="0"/>
              </a:spcBef>
              <a:spcAft>
                <a:spcPts val="1600"/>
              </a:spcAft>
              <a:buClr>
                <a:schemeClr val="dk2"/>
              </a:buClr>
              <a:buFont typeface="Lato"/>
              <a:defRPr>
                <a:solidFill>
                  <a:schemeClr val="dk2"/>
                </a:solidFill>
                <a:latin typeface="Lato"/>
                <a:ea typeface="Lato"/>
                <a:cs typeface="Lato"/>
                <a:sym typeface="Lato"/>
              </a:defRPr>
            </a:lvl7pPr>
            <a:lvl8pPr lvl="7">
              <a:lnSpc>
                <a:spcPct val="115000"/>
              </a:lnSpc>
              <a:spcBef>
                <a:spcPts val="0"/>
              </a:spcBef>
              <a:spcAft>
                <a:spcPts val="1600"/>
              </a:spcAft>
              <a:buClr>
                <a:schemeClr val="dk2"/>
              </a:buClr>
              <a:buFont typeface="Lato"/>
              <a:defRPr>
                <a:solidFill>
                  <a:schemeClr val="dk2"/>
                </a:solidFill>
                <a:latin typeface="Lato"/>
                <a:ea typeface="Lato"/>
                <a:cs typeface="Lato"/>
                <a:sym typeface="Lato"/>
              </a:defRPr>
            </a:lvl8pPr>
            <a:lvl9pPr lvl="8">
              <a:lnSpc>
                <a:spcPct val="115000"/>
              </a:lnSpc>
              <a:spcBef>
                <a:spcPts val="0"/>
              </a:spcBef>
              <a:spcAft>
                <a:spcPts val="1600"/>
              </a:spcAft>
              <a:buClr>
                <a:schemeClr val="dk2"/>
              </a:buClr>
              <a:buFont typeface="Lato"/>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8497999" y="4688758"/>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Lato"/>
                <a:ea typeface="Lato"/>
                <a:cs typeface="Lato"/>
                <a:sym typeface="Lato"/>
              </a:r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Shape 71"/>
        <p:cNvGrpSpPr/>
        <p:nvPr/>
      </p:nvGrpSpPr>
      <p:grpSpPr>
        <a:xfrm>
          <a:off x="0" y="0"/>
          <a:ext cx="0" cy="0"/>
          <a:chOff x="0" y="0"/>
          <a:chExt cx="0" cy="0"/>
        </a:xfrm>
      </p:grpSpPr>
      <p:sp>
        <p:nvSpPr>
          <p:cNvPr id="72" name="Shape 72"/>
          <p:cNvSpPr txBox="1">
            <a:spLocks noGrp="1"/>
          </p:cNvSpPr>
          <p:nvPr>
            <p:ph type="ctrTitle"/>
          </p:nvPr>
        </p:nvSpPr>
        <p:spPr>
          <a:xfrm>
            <a:off x="2371725" y="630225"/>
            <a:ext cx="6331500" cy="1542000"/>
          </a:xfrm>
          <a:prstGeom prst="rect">
            <a:avLst/>
          </a:prstGeom>
        </p:spPr>
        <p:txBody>
          <a:bodyPr lIns="91425" tIns="91425" rIns="91425" bIns="91425" anchor="t" anchorCtr="0">
            <a:noAutofit/>
          </a:bodyPr>
          <a:lstStyle/>
          <a:p>
            <a:pPr lvl="0">
              <a:spcBef>
                <a:spcPts val="0"/>
              </a:spcBef>
              <a:buNone/>
            </a:pPr>
            <a:r>
              <a:rPr lang="en" dirty="0"/>
              <a:t>An </a:t>
            </a:r>
            <a:r>
              <a:rPr lang="en-US" dirty="0"/>
              <a:t>Evaluation</a:t>
            </a:r>
            <a:r>
              <a:rPr lang="en" dirty="0"/>
              <a:t> of D.C. Microsoft Imagine Academies</a:t>
            </a:r>
          </a:p>
        </p:txBody>
      </p:sp>
      <p:sp>
        <p:nvSpPr>
          <p:cNvPr id="73" name="Shape 73"/>
          <p:cNvSpPr txBox="1">
            <a:spLocks noGrp="1"/>
          </p:cNvSpPr>
          <p:nvPr>
            <p:ph type="subTitle" idx="1"/>
          </p:nvPr>
        </p:nvSpPr>
        <p:spPr>
          <a:xfrm>
            <a:off x="2390266" y="3238450"/>
            <a:ext cx="6331500" cy="1241700"/>
          </a:xfrm>
          <a:prstGeom prst="rect">
            <a:avLst/>
          </a:prstGeom>
        </p:spPr>
        <p:txBody>
          <a:bodyPr lIns="91425" tIns="91425" rIns="91425" bIns="91425" anchor="b" anchorCtr="0">
            <a:noAutofit/>
          </a:bodyPr>
          <a:lstStyle/>
          <a:p>
            <a:pPr lvl="0">
              <a:spcBef>
                <a:spcPts val="0"/>
              </a:spcBef>
              <a:buNone/>
            </a:pPr>
            <a:r>
              <a:rPr lang="en"/>
              <a:t>Whitney Wilson</a:t>
            </a:r>
          </a:p>
          <a:p>
            <a:pPr lvl="0">
              <a:spcBef>
                <a:spcPts val="0"/>
              </a:spcBef>
              <a:buNone/>
            </a:pPr>
            <a:r>
              <a:rPr lang="en"/>
              <a:t>University of Maryland, College Park</a:t>
            </a:r>
          </a:p>
          <a:p>
            <a:pPr lvl="0">
              <a:spcBef>
                <a:spcPts val="0"/>
              </a:spcBef>
              <a:buNone/>
            </a:pPr>
            <a:r>
              <a:rPr lang="en"/>
              <a:t>May 17,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lvl="0">
              <a:spcBef>
                <a:spcPts val="0"/>
              </a:spcBef>
              <a:buClr>
                <a:schemeClr val="dk2"/>
              </a:buClr>
              <a:buSzPct val="61111"/>
              <a:buNone/>
            </a:pPr>
            <a:r>
              <a:rPr lang="en"/>
              <a:t>Background</a:t>
            </a:r>
          </a:p>
          <a:p>
            <a:pPr lvl="0">
              <a:spcBef>
                <a:spcPts val="0"/>
              </a:spcBef>
              <a:buClr>
                <a:schemeClr val="dk2"/>
              </a:buClr>
              <a:buSzPct val="61111"/>
              <a:buNone/>
            </a:pPr>
            <a:r>
              <a:rPr lang="en"/>
              <a:t>Research Questions</a:t>
            </a:r>
          </a:p>
          <a:p>
            <a:pPr lvl="0">
              <a:spcBef>
                <a:spcPts val="0"/>
              </a:spcBef>
              <a:buClr>
                <a:schemeClr val="dk2"/>
              </a:buClr>
              <a:buSzPct val="61111"/>
              <a:buNone/>
            </a:pPr>
            <a:r>
              <a:rPr lang="en"/>
              <a:t>Methodology</a:t>
            </a:r>
          </a:p>
          <a:p>
            <a:pPr lvl="0">
              <a:spcBef>
                <a:spcPts val="0"/>
              </a:spcBef>
              <a:buClr>
                <a:schemeClr val="dk2"/>
              </a:buClr>
              <a:buSzPct val="61111"/>
              <a:buNone/>
            </a:pPr>
            <a:r>
              <a:rPr lang="en"/>
              <a:t>Data Analysis</a:t>
            </a:r>
          </a:p>
          <a:p>
            <a:pPr lvl="0">
              <a:spcBef>
                <a:spcPts val="0"/>
              </a:spcBef>
              <a:buClr>
                <a:schemeClr val="dk2"/>
              </a:buClr>
              <a:buSzPct val="61111"/>
              <a:buNone/>
            </a:pPr>
            <a:r>
              <a:rPr lang="en"/>
              <a:t>Identified Barriers</a:t>
            </a:r>
          </a:p>
          <a:p>
            <a:pPr lvl="0">
              <a:spcBef>
                <a:spcPts val="0"/>
              </a:spcBef>
              <a:buClr>
                <a:schemeClr val="dk2"/>
              </a:buClr>
              <a:buSzPct val="61111"/>
              <a:buNone/>
            </a:pPr>
            <a:r>
              <a:rPr lang="en"/>
              <a:t>Recommendations</a:t>
            </a:r>
          </a:p>
        </p:txBody>
      </p:sp>
      <p:sp>
        <p:nvSpPr>
          <p:cNvPr id="79" name="Shape 79"/>
          <p:cNvSpPr txBox="1">
            <a:spLocks noGrp="1"/>
          </p:cNvSpPr>
          <p:nvPr>
            <p:ph type="title"/>
          </p:nvPr>
        </p:nvSpPr>
        <p:spPr>
          <a:xfrm>
            <a:off x="265500" y="1912650"/>
            <a:ext cx="4045199" cy="1318199"/>
          </a:xfrm>
          <a:prstGeom prst="rect">
            <a:avLst/>
          </a:prstGeom>
        </p:spPr>
        <p:txBody>
          <a:bodyPr lIns="91425" tIns="91425" rIns="91425" bIns="91425" anchor="ctr" anchorCtr="0">
            <a:noAutofit/>
          </a:bodyPr>
          <a:lstStyle/>
          <a:p>
            <a:pPr lvl="0">
              <a:spcBef>
                <a:spcPts val="0"/>
              </a:spcBef>
              <a:buNone/>
            </a:pPr>
            <a:r>
              <a:rPr lang="en">
                <a:solidFill>
                  <a:schemeClr val="accent1"/>
                </a:solidFill>
              </a:rPr>
              <a:t>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2400250" y="575950"/>
            <a:ext cx="6321600" cy="635400"/>
          </a:xfrm>
          <a:prstGeom prst="rect">
            <a:avLst/>
          </a:prstGeom>
        </p:spPr>
        <p:txBody>
          <a:bodyPr lIns="91425" tIns="91425" rIns="91425" bIns="91425" anchor="t" anchorCtr="0">
            <a:noAutofit/>
          </a:bodyPr>
          <a:lstStyle/>
          <a:p>
            <a:pPr lvl="0">
              <a:spcBef>
                <a:spcPts val="0"/>
              </a:spcBef>
              <a:buNone/>
            </a:pPr>
            <a:r>
              <a:rPr lang="en"/>
              <a:t>Background</a:t>
            </a:r>
          </a:p>
        </p:txBody>
      </p:sp>
      <p:sp>
        <p:nvSpPr>
          <p:cNvPr id="85" name="Shape 85"/>
          <p:cNvSpPr txBox="1">
            <a:spLocks noGrp="1"/>
          </p:cNvSpPr>
          <p:nvPr>
            <p:ph type="body" idx="1"/>
          </p:nvPr>
        </p:nvSpPr>
        <p:spPr>
          <a:xfrm>
            <a:off x="2410112" y="1595775"/>
            <a:ext cx="6321600" cy="3002399"/>
          </a:xfrm>
          <a:prstGeom prst="rect">
            <a:avLst/>
          </a:prstGeom>
        </p:spPr>
        <p:txBody>
          <a:bodyPr lIns="91425" tIns="91425" rIns="91425" bIns="91425" anchor="t" anchorCtr="0">
            <a:noAutofit/>
          </a:bodyPr>
          <a:lstStyle/>
          <a:p>
            <a:pPr lvl="0">
              <a:spcBef>
                <a:spcPts val="0"/>
              </a:spcBef>
              <a:buNone/>
            </a:pPr>
            <a:r>
              <a:rPr lang="en" dirty="0"/>
              <a:t>The Microsoft Imagine Academy program is a technology education curriculum that teaches students how to use Microsoft Office software </a:t>
            </a:r>
            <a:r>
              <a:rPr lang="en-US" dirty="0"/>
              <a:t>and improves their computer literacy skills</a:t>
            </a:r>
            <a:endParaRPr lang="en" dirty="0"/>
          </a:p>
          <a:p>
            <a:pPr lvl="0">
              <a:spcBef>
                <a:spcPts val="0"/>
              </a:spcBef>
              <a:buNone/>
            </a:pPr>
            <a:r>
              <a:rPr lang="en" dirty="0"/>
              <a:t>The Office of the State Superintendent of Education offers the program at 20 traditional and adult high schools</a:t>
            </a:r>
          </a:p>
          <a:p>
            <a:pPr lvl="0">
              <a:spcBef>
                <a:spcPts val="0"/>
              </a:spcBef>
              <a:buNone/>
            </a:pPr>
            <a:endParaRPr dirty="0"/>
          </a:p>
          <a:p>
            <a:pPr lvl="0">
              <a:spcBef>
                <a:spcPts val="0"/>
              </a:spcBef>
              <a:buNone/>
            </a:pPr>
            <a:endParaRPr dirty="0"/>
          </a:p>
          <a:p>
            <a:pPr lvl="0">
              <a:spcBef>
                <a:spcPts val="0"/>
              </a:spcBef>
              <a:buNone/>
            </a:pPr>
            <a:endParaRPr dirty="0"/>
          </a:p>
        </p:txBody>
      </p:sp>
      <p:sp>
        <p:nvSpPr>
          <p:cNvPr id="86" name="Shape 86"/>
          <p:cNvSpPr/>
          <p:nvPr/>
        </p:nvSpPr>
        <p:spPr>
          <a:xfrm>
            <a:off x="421300" y="383875"/>
            <a:ext cx="1172400" cy="4351500"/>
          </a:xfrm>
          <a:prstGeom prst="rect">
            <a:avLst/>
          </a:prstGeom>
          <a:solidFill>
            <a:schemeClr val="accent2"/>
          </a:solidFill>
          <a:ln w="9525" cap="flat" cmpd="sng">
            <a:solidFill>
              <a:schemeClr val="accent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pic>
        <p:nvPicPr>
          <p:cNvPr id="87" name="Shape 87"/>
          <p:cNvPicPr preferRelativeResize="0"/>
          <p:nvPr/>
        </p:nvPicPr>
        <p:blipFill>
          <a:blip r:embed="rId3">
            <a:alphaModFix/>
          </a:blip>
          <a:stretch>
            <a:fillRect/>
          </a:stretch>
        </p:blipFill>
        <p:spPr>
          <a:xfrm>
            <a:off x="140200" y="3525674"/>
            <a:ext cx="1629000" cy="1262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2400250" y="575950"/>
            <a:ext cx="6321600" cy="635400"/>
          </a:xfrm>
          <a:prstGeom prst="rect">
            <a:avLst/>
          </a:prstGeom>
        </p:spPr>
        <p:txBody>
          <a:bodyPr lIns="91425" tIns="91425" rIns="91425" bIns="91425" anchor="t" anchorCtr="0">
            <a:noAutofit/>
          </a:bodyPr>
          <a:lstStyle/>
          <a:p>
            <a:pPr lvl="0">
              <a:spcBef>
                <a:spcPts val="0"/>
              </a:spcBef>
              <a:buNone/>
            </a:pPr>
            <a:r>
              <a:rPr lang="en-US" dirty="0"/>
              <a:t>Certifications</a:t>
            </a:r>
            <a:endParaRPr lang="en" dirty="0"/>
          </a:p>
        </p:txBody>
      </p:sp>
      <p:sp>
        <p:nvSpPr>
          <p:cNvPr id="85" name="Shape 85"/>
          <p:cNvSpPr txBox="1">
            <a:spLocks noGrp="1"/>
          </p:cNvSpPr>
          <p:nvPr>
            <p:ph type="body" idx="1"/>
          </p:nvPr>
        </p:nvSpPr>
        <p:spPr>
          <a:xfrm>
            <a:off x="2410112" y="1595775"/>
            <a:ext cx="6321600" cy="3002399"/>
          </a:xfrm>
          <a:prstGeom prst="rect">
            <a:avLst/>
          </a:prstGeom>
        </p:spPr>
        <p:txBody>
          <a:bodyPr lIns="91425" tIns="91425" rIns="91425" bIns="91425" anchor="t" anchorCtr="0">
            <a:noAutofit/>
          </a:bodyPr>
          <a:lstStyle/>
          <a:p>
            <a:pPr lvl="0">
              <a:spcBef>
                <a:spcPts val="0"/>
              </a:spcBef>
              <a:buNone/>
            </a:pPr>
            <a:r>
              <a:rPr lang="en" b="1" dirty="0"/>
              <a:t>Mi</a:t>
            </a:r>
            <a:r>
              <a:rPr lang="en-US" b="1" dirty="0"/>
              <a:t>crosoft Office Specialist (MOS):  </a:t>
            </a:r>
            <a:r>
              <a:rPr lang="en-US" dirty="0"/>
              <a:t>demonstrates mastery of Microsoft Office skills in one of the following applications: Word, PowerPoint, Excel, Access,  OneNote, Sharepoint, Office 365 , and Outlook</a:t>
            </a:r>
          </a:p>
          <a:p>
            <a:pPr lvl="0">
              <a:spcBef>
                <a:spcPts val="0"/>
              </a:spcBef>
              <a:buNone/>
            </a:pPr>
            <a:r>
              <a:rPr lang="en-US" b="1" dirty="0"/>
              <a:t>Microsoft Technology Associate (MTA): </a:t>
            </a:r>
            <a:r>
              <a:rPr lang="en-US" dirty="0"/>
              <a:t>indicates understanding of basic concepts in software development and information technology</a:t>
            </a:r>
            <a:endParaRPr b="1" dirty="0"/>
          </a:p>
          <a:p>
            <a:pPr lvl="0">
              <a:spcBef>
                <a:spcPts val="0"/>
              </a:spcBef>
              <a:buNone/>
            </a:pPr>
            <a:endParaRPr dirty="0"/>
          </a:p>
          <a:p>
            <a:pPr lvl="0">
              <a:spcBef>
                <a:spcPts val="0"/>
              </a:spcBef>
              <a:buNone/>
            </a:pPr>
            <a:endParaRPr dirty="0"/>
          </a:p>
        </p:txBody>
      </p:sp>
      <p:sp>
        <p:nvSpPr>
          <p:cNvPr id="86" name="Shape 86"/>
          <p:cNvSpPr/>
          <p:nvPr/>
        </p:nvSpPr>
        <p:spPr>
          <a:xfrm>
            <a:off x="421300" y="383875"/>
            <a:ext cx="1172400" cy="4351500"/>
          </a:xfrm>
          <a:prstGeom prst="rect">
            <a:avLst/>
          </a:prstGeom>
          <a:solidFill>
            <a:schemeClr val="accent2"/>
          </a:solidFill>
          <a:ln w="9525" cap="flat" cmpd="sng">
            <a:solidFill>
              <a:schemeClr val="accent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pic>
        <p:nvPicPr>
          <p:cNvPr id="87" name="Shape 87"/>
          <p:cNvPicPr preferRelativeResize="0"/>
          <p:nvPr/>
        </p:nvPicPr>
        <p:blipFill>
          <a:blip r:embed="rId3">
            <a:alphaModFix/>
          </a:blip>
          <a:stretch>
            <a:fillRect/>
          </a:stretch>
        </p:blipFill>
        <p:spPr>
          <a:xfrm>
            <a:off x="140200" y="3525674"/>
            <a:ext cx="1629000" cy="1262499"/>
          </a:xfrm>
          <a:prstGeom prst="rect">
            <a:avLst/>
          </a:prstGeom>
          <a:noFill/>
          <a:ln>
            <a:noFill/>
          </a:ln>
        </p:spPr>
      </p:pic>
    </p:spTree>
    <p:extLst>
      <p:ext uri="{BB962C8B-B14F-4D97-AF65-F5344CB8AC3E}">
        <p14:creationId xmlns:p14="http://schemas.microsoft.com/office/powerpoint/2010/main" val="152718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2400250" y="575950"/>
            <a:ext cx="6321600" cy="635400"/>
          </a:xfrm>
          <a:prstGeom prst="rect">
            <a:avLst/>
          </a:prstGeom>
        </p:spPr>
        <p:txBody>
          <a:bodyPr lIns="91425" tIns="91425" rIns="91425" bIns="91425" anchor="ctr" anchorCtr="0">
            <a:noAutofit/>
          </a:bodyPr>
          <a:lstStyle/>
          <a:p>
            <a:pPr lvl="0" rtl="0">
              <a:spcBef>
                <a:spcPts val="0"/>
              </a:spcBef>
              <a:buNone/>
            </a:pPr>
            <a:r>
              <a:rPr lang="en"/>
              <a:t>Research Questions</a:t>
            </a:r>
          </a:p>
        </p:txBody>
      </p:sp>
      <p:sp>
        <p:nvSpPr>
          <p:cNvPr id="93" name="Shape 93"/>
          <p:cNvSpPr txBox="1">
            <a:spLocks noGrp="1"/>
          </p:cNvSpPr>
          <p:nvPr>
            <p:ph type="body" idx="1"/>
          </p:nvPr>
        </p:nvSpPr>
        <p:spPr>
          <a:xfrm>
            <a:off x="2410112" y="1595775"/>
            <a:ext cx="6321600" cy="3002399"/>
          </a:xfrm>
          <a:prstGeom prst="rect">
            <a:avLst/>
          </a:prstGeom>
        </p:spPr>
        <p:txBody>
          <a:bodyPr lIns="91425" tIns="91425" rIns="91425" bIns="91425" anchor="t" anchorCtr="0">
            <a:noAutofit/>
          </a:bodyPr>
          <a:lstStyle/>
          <a:p>
            <a:r>
              <a:rPr lang="en" dirty="0"/>
              <a:t>What student, institution,  and program level barriers exist to diversifying the types of credentials offered? How can OSSE help address those barriers? </a:t>
            </a:r>
          </a:p>
          <a:p>
            <a:pPr lvl="0" rtl="0">
              <a:spcBef>
                <a:spcPts val="0"/>
              </a:spcBef>
              <a:buNone/>
            </a:pPr>
            <a:r>
              <a:rPr lang="en" dirty="0"/>
              <a:t>Should OSSE expand the Microsoft Imagine Academy program to allow students to earn higher levels of Microsoft certifications?</a:t>
            </a:r>
          </a:p>
          <a:p>
            <a:pPr lvl="0" rtl="0">
              <a:spcBef>
                <a:spcPts val="0"/>
              </a:spcBef>
              <a:buNone/>
            </a:pPr>
            <a:endParaRPr dirty="0"/>
          </a:p>
        </p:txBody>
      </p:sp>
      <p:sp>
        <p:nvSpPr>
          <p:cNvPr id="94" name="Shape 94"/>
          <p:cNvSpPr/>
          <p:nvPr/>
        </p:nvSpPr>
        <p:spPr>
          <a:xfrm>
            <a:off x="421300" y="383875"/>
            <a:ext cx="1172400" cy="4351500"/>
          </a:xfrm>
          <a:prstGeom prst="rect">
            <a:avLst/>
          </a:prstGeom>
          <a:solidFill>
            <a:schemeClr val="accent2"/>
          </a:solidFill>
          <a:ln w="9525" cap="flat" cmpd="sng">
            <a:solidFill>
              <a:schemeClr val="accent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pic>
        <p:nvPicPr>
          <p:cNvPr id="95" name="Shape 95"/>
          <p:cNvPicPr preferRelativeResize="0"/>
          <p:nvPr/>
        </p:nvPicPr>
        <p:blipFill>
          <a:blip r:embed="rId3">
            <a:alphaModFix/>
          </a:blip>
          <a:stretch>
            <a:fillRect/>
          </a:stretch>
        </p:blipFill>
        <p:spPr>
          <a:xfrm>
            <a:off x="140200" y="3525674"/>
            <a:ext cx="1629000" cy="1262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idx="4294967295"/>
          </p:nvPr>
        </p:nvSpPr>
        <p:spPr>
          <a:xfrm>
            <a:off x="311700" y="372500"/>
            <a:ext cx="8520599" cy="733499"/>
          </a:xfrm>
          <a:prstGeom prst="rect">
            <a:avLst/>
          </a:prstGeom>
        </p:spPr>
        <p:txBody>
          <a:bodyPr lIns="91425" tIns="91425" rIns="91425" bIns="91425" anchor="t" anchorCtr="0">
            <a:noAutofit/>
          </a:bodyPr>
          <a:lstStyle/>
          <a:p>
            <a:pPr lvl="0">
              <a:spcBef>
                <a:spcPts val="0"/>
              </a:spcBef>
              <a:buNone/>
            </a:pPr>
            <a:r>
              <a:rPr lang="en"/>
              <a:t>Methodology</a:t>
            </a:r>
          </a:p>
        </p:txBody>
      </p:sp>
      <p:sp>
        <p:nvSpPr>
          <p:cNvPr id="101" name="Shape 101"/>
          <p:cNvSpPr txBox="1">
            <a:spLocks noGrp="1"/>
          </p:cNvSpPr>
          <p:nvPr>
            <p:ph type="body" idx="4294967295"/>
          </p:nvPr>
        </p:nvSpPr>
        <p:spPr>
          <a:xfrm>
            <a:off x="311700" y="1195200"/>
            <a:ext cx="3853199" cy="524399"/>
          </a:xfrm>
          <a:prstGeom prst="rect">
            <a:avLst/>
          </a:prstGeom>
        </p:spPr>
        <p:txBody>
          <a:bodyPr lIns="91425" tIns="91425" rIns="91425" bIns="91425" anchor="t" anchorCtr="0">
            <a:noAutofit/>
          </a:bodyPr>
          <a:lstStyle/>
          <a:p>
            <a:pPr lvl="0">
              <a:spcBef>
                <a:spcPts val="0"/>
              </a:spcBef>
              <a:buNone/>
            </a:pPr>
            <a:r>
              <a:rPr lang="en" sz="2400">
                <a:solidFill>
                  <a:schemeClr val="accent5"/>
                </a:solidFill>
              </a:rPr>
              <a:t>Teacher Surveys</a:t>
            </a:r>
          </a:p>
        </p:txBody>
      </p:sp>
      <p:cxnSp>
        <p:nvCxnSpPr>
          <p:cNvPr id="102" name="Shape 102"/>
          <p:cNvCxnSpPr/>
          <p:nvPr/>
        </p:nvCxnSpPr>
        <p:spPr>
          <a:xfrm>
            <a:off x="418675" y="1811883"/>
            <a:ext cx="270900" cy="0"/>
          </a:xfrm>
          <a:prstGeom prst="straightConnector1">
            <a:avLst/>
          </a:prstGeom>
          <a:noFill/>
          <a:ln w="9525" cap="flat" cmpd="sng">
            <a:solidFill>
              <a:schemeClr val="lt2"/>
            </a:solidFill>
            <a:prstDash val="solid"/>
            <a:round/>
            <a:headEnd type="none" w="med" len="med"/>
            <a:tailEnd type="none" w="med" len="med"/>
          </a:ln>
        </p:spPr>
      </p:cxnSp>
      <p:sp>
        <p:nvSpPr>
          <p:cNvPr id="103" name="Shape 103"/>
          <p:cNvSpPr txBox="1">
            <a:spLocks noGrp="1"/>
          </p:cNvSpPr>
          <p:nvPr>
            <p:ph type="body" idx="4294967295"/>
          </p:nvPr>
        </p:nvSpPr>
        <p:spPr>
          <a:xfrm>
            <a:off x="311700" y="1916330"/>
            <a:ext cx="3853199" cy="2753099"/>
          </a:xfrm>
          <a:prstGeom prst="rect">
            <a:avLst/>
          </a:prstGeom>
        </p:spPr>
        <p:txBody>
          <a:bodyPr lIns="91425" tIns="91425" rIns="91425" bIns="91425" anchor="t" anchorCtr="0">
            <a:noAutofit/>
          </a:bodyPr>
          <a:lstStyle/>
          <a:p>
            <a:pPr lvl="0">
              <a:spcBef>
                <a:spcPts val="0"/>
              </a:spcBef>
              <a:buNone/>
            </a:pPr>
            <a:r>
              <a:rPr lang="en" dirty="0"/>
              <a:t>Administered to D.C. CTE teachers during OSSE sponsored professional development training </a:t>
            </a:r>
          </a:p>
          <a:p>
            <a:pPr lvl="0">
              <a:spcBef>
                <a:spcPts val="0"/>
              </a:spcBef>
              <a:buNone/>
            </a:pPr>
            <a:r>
              <a:rPr lang="en" dirty="0"/>
              <a:t>15 teachers representing 9 schools</a:t>
            </a:r>
          </a:p>
        </p:txBody>
      </p:sp>
      <p:sp>
        <p:nvSpPr>
          <p:cNvPr id="104" name="Shape 104"/>
          <p:cNvSpPr txBox="1">
            <a:spLocks noGrp="1"/>
          </p:cNvSpPr>
          <p:nvPr>
            <p:ph type="body" idx="4294967295"/>
          </p:nvPr>
        </p:nvSpPr>
        <p:spPr>
          <a:xfrm>
            <a:off x="4905750" y="1201618"/>
            <a:ext cx="3853199" cy="524399"/>
          </a:xfrm>
          <a:prstGeom prst="rect">
            <a:avLst/>
          </a:prstGeom>
        </p:spPr>
        <p:txBody>
          <a:bodyPr lIns="91425" tIns="91425" rIns="91425" bIns="91425" anchor="t" anchorCtr="0">
            <a:noAutofit/>
          </a:bodyPr>
          <a:lstStyle/>
          <a:p>
            <a:pPr lvl="0">
              <a:spcBef>
                <a:spcPts val="0"/>
              </a:spcBef>
              <a:buNone/>
            </a:pPr>
            <a:r>
              <a:rPr lang="en" sz="2400">
                <a:solidFill>
                  <a:schemeClr val="accent5"/>
                </a:solidFill>
              </a:rPr>
              <a:t>Interviews with CTE Staff</a:t>
            </a:r>
          </a:p>
        </p:txBody>
      </p:sp>
      <p:cxnSp>
        <p:nvCxnSpPr>
          <p:cNvPr id="105" name="Shape 105"/>
          <p:cNvCxnSpPr/>
          <p:nvPr/>
        </p:nvCxnSpPr>
        <p:spPr>
          <a:xfrm>
            <a:off x="5012725" y="1811883"/>
            <a:ext cx="270900" cy="0"/>
          </a:xfrm>
          <a:prstGeom prst="straightConnector1">
            <a:avLst/>
          </a:prstGeom>
          <a:noFill/>
          <a:ln w="9525" cap="flat" cmpd="sng">
            <a:solidFill>
              <a:schemeClr val="lt2"/>
            </a:solidFill>
            <a:prstDash val="solid"/>
            <a:round/>
            <a:headEnd type="none" w="med" len="med"/>
            <a:tailEnd type="none" w="med" len="med"/>
          </a:ln>
        </p:spPr>
      </p:cxnSp>
      <p:sp>
        <p:nvSpPr>
          <p:cNvPr id="106" name="Shape 106"/>
          <p:cNvSpPr txBox="1">
            <a:spLocks noGrp="1"/>
          </p:cNvSpPr>
          <p:nvPr>
            <p:ph type="body" idx="4294967295"/>
          </p:nvPr>
        </p:nvSpPr>
        <p:spPr>
          <a:xfrm>
            <a:off x="4905750" y="1916330"/>
            <a:ext cx="3853199" cy="2753099"/>
          </a:xfrm>
          <a:prstGeom prst="rect">
            <a:avLst/>
          </a:prstGeom>
        </p:spPr>
        <p:txBody>
          <a:bodyPr lIns="91425" tIns="91425" rIns="91425" bIns="91425" anchor="t" anchorCtr="0">
            <a:noAutofit/>
          </a:bodyPr>
          <a:lstStyle/>
          <a:p>
            <a:pPr lvl="0">
              <a:spcBef>
                <a:spcPts val="0"/>
              </a:spcBef>
              <a:buNone/>
            </a:pPr>
            <a:r>
              <a:rPr lang="en" dirty="0"/>
              <a:t>Conducted phone interviews with 8 individuals from:</a:t>
            </a:r>
          </a:p>
          <a:p>
            <a:pPr marL="457200" lvl="0" indent="-228600" rtl="0">
              <a:spcBef>
                <a:spcPts val="0"/>
              </a:spcBef>
              <a:spcAft>
                <a:spcPts val="600"/>
              </a:spcAft>
              <a:buChar char="-"/>
            </a:pPr>
            <a:r>
              <a:rPr lang="en" dirty="0"/>
              <a:t>North Carolina</a:t>
            </a:r>
          </a:p>
          <a:p>
            <a:pPr marL="457200" lvl="0" indent="-228600" rtl="0">
              <a:spcBef>
                <a:spcPts val="0"/>
              </a:spcBef>
              <a:spcAft>
                <a:spcPts val="600"/>
              </a:spcAft>
              <a:buChar char="-"/>
            </a:pPr>
            <a:r>
              <a:rPr lang="en" dirty="0"/>
              <a:t>Virginia </a:t>
            </a:r>
          </a:p>
          <a:p>
            <a:pPr marL="457200" lvl="0" indent="-228600" rtl="0">
              <a:spcBef>
                <a:spcPts val="0"/>
              </a:spcBef>
              <a:spcAft>
                <a:spcPts val="600"/>
              </a:spcAft>
              <a:buChar char="-"/>
            </a:pPr>
            <a:r>
              <a:rPr lang="en" dirty="0"/>
              <a:t>Georgia</a:t>
            </a:r>
          </a:p>
          <a:p>
            <a:pPr marL="457200" lvl="0" indent="-228600" rtl="0">
              <a:spcBef>
                <a:spcPts val="0"/>
              </a:spcBef>
              <a:spcAft>
                <a:spcPts val="600"/>
              </a:spcAft>
              <a:buChar char="-"/>
            </a:pPr>
            <a:r>
              <a:rPr lang="en" dirty="0"/>
              <a:t> Arizona</a:t>
            </a:r>
          </a:p>
          <a:p>
            <a:pPr marL="457200" lvl="0" indent="-228600">
              <a:spcBef>
                <a:spcPts val="0"/>
              </a:spcBef>
              <a:spcAft>
                <a:spcPts val="600"/>
              </a:spcAft>
              <a:buChar char="-"/>
            </a:pPr>
            <a:r>
              <a:rPr lang="en" dirty="0"/>
              <a:t> Washington</a:t>
            </a:r>
          </a:p>
        </p:txBody>
      </p:sp>
      <p:pic>
        <p:nvPicPr>
          <p:cNvPr id="107" name="Shape 107"/>
          <p:cNvPicPr preferRelativeResize="0"/>
          <p:nvPr/>
        </p:nvPicPr>
        <p:blipFill>
          <a:blip r:embed="rId3">
            <a:alphaModFix/>
          </a:blip>
          <a:stretch>
            <a:fillRect/>
          </a:stretch>
        </p:blipFill>
        <p:spPr>
          <a:xfrm>
            <a:off x="323725" y="3685949"/>
            <a:ext cx="1491700" cy="11560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p:nvPr/>
        </p:nvSpPr>
        <p:spPr>
          <a:xfrm>
            <a:off x="0" y="0"/>
            <a:ext cx="9161099" cy="24845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b="1" dirty="0"/>
          </a:p>
        </p:txBody>
      </p:sp>
      <p:sp>
        <p:nvSpPr>
          <p:cNvPr id="113" name="Shape 113"/>
          <p:cNvSpPr/>
          <p:nvPr/>
        </p:nvSpPr>
        <p:spPr>
          <a:xfrm>
            <a:off x="431500" y="1366424"/>
            <a:ext cx="1644300" cy="1644300"/>
          </a:xfrm>
          <a:prstGeom prst="ellipse">
            <a:avLst/>
          </a:prstGeom>
          <a:solidFill>
            <a:schemeClr val="accent2"/>
          </a:solidFill>
          <a:ln>
            <a:noFill/>
          </a:ln>
        </p:spPr>
        <p:txBody>
          <a:bodyPr lIns="91425" tIns="91425" rIns="91425" bIns="91425" anchor="ctr" anchorCtr="0">
            <a:noAutofit/>
          </a:bodyPr>
          <a:lstStyle/>
          <a:p>
            <a:pPr lvl="0" algn="ctr">
              <a:spcBef>
                <a:spcPts val="0"/>
              </a:spcBef>
              <a:buNone/>
            </a:pPr>
            <a:r>
              <a:rPr lang="en" sz="2700" b="1"/>
              <a:t>45.9%</a:t>
            </a:r>
          </a:p>
        </p:txBody>
      </p:sp>
      <p:sp>
        <p:nvSpPr>
          <p:cNvPr id="114" name="Shape 114"/>
          <p:cNvSpPr txBox="1">
            <a:spLocks noGrp="1"/>
          </p:cNvSpPr>
          <p:nvPr>
            <p:ph type="body" idx="4294967295"/>
          </p:nvPr>
        </p:nvSpPr>
        <p:spPr>
          <a:xfrm>
            <a:off x="164950" y="3108899"/>
            <a:ext cx="2177399" cy="436200"/>
          </a:xfrm>
          <a:prstGeom prst="rect">
            <a:avLst/>
          </a:prstGeom>
        </p:spPr>
        <p:txBody>
          <a:bodyPr lIns="91425" tIns="91425" rIns="91425" bIns="91425" anchor="t" anchorCtr="0">
            <a:noAutofit/>
          </a:bodyPr>
          <a:lstStyle/>
          <a:p>
            <a:pPr lvl="0" algn="ctr">
              <a:spcBef>
                <a:spcPts val="0"/>
              </a:spcBef>
              <a:buNone/>
            </a:pPr>
            <a:r>
              <a:rPr lang="en" sz="2100">
                <a:solidFill>
                  <a:schemeClr val="accent1"/>
                </a:solidFill>
              </a:rPr>
              <a:t>Average Exam Passage Rate</a:t>
            </a:r>
          </a:p>
        </p:txBody>
      </p:sp>
      <p:sp>
        <p:nvSpPr>
          <p:cNvPr id="115" name="Shape 115"/>
          <p:cNvSpPr/>
          <p:nvPr/>
        </p:nvSpPr>
        <p:spPr>
          <a:xfrm>
            <a:off x="2649462" y="1351550"/>
            <a:ext cx="1644300" cy="1644300"/>
          </a:xfrm>
          <a:prstGeom prst="ellipse">
            <a:avLst/>
          </a:prstGeom>
          <a:solidFill>
            <a:schemeClr val="accent2"/>
          </a:solidFill>
          <a:ln>
            <a:noFill/>
          </a:ln>
        </p:spPr>
        <p:txBody>
          <a:bodyPr lIns="91425" tIns="91425" rIns="91425" bIns="91425" anchor="ctr" anchorCtr="0">
            <a:noAutofit/>
          </a:bodyPr>
          <a:lstStyle/>
          <a:p>
            <a:pPr lvl="0" algn="ctr">
              <a:spcBef>
                <a:spcPts val="0"/>
              </a:spcBef>
              <a:buNone/>
            </a:pPr>
            <a:r>
              <a:rPr lang="en" sz="3600" b="1"/>
              <a:t>87</a:t>
            </a:r>
          </a:p>
        </p:txBody>
      </p:sp>
      <p:sp>
        <p:nvSpPr>
          <p:cNvPr id="116" name="Shape 116"/>
          <p:cNvSpPr txBox="1">
            <a:spLocks noGrp="1"/>
          </p:cNvSpPr>
          <p:nvPr>
            <p:ph type="body" idx="4294967295"/>
          </p:nvPr>
        </p:nvSpPr>
        <p:spPr>
          <a:xfrm>
            <a:off x="2374558" y="3108899"/>
            <a:ext cx="2177399" cy="436200"/>
          </a:xfrm>
          <a:prstGeom prst="rect">
            <a:avLst/>
          </a:prstGeom>
        </p:spPr>
        <p:txBody>
          <a:bodyPr lIns="91425" tIns="91425" rIns="91425" bIns="91425" anchor="t" anchorCtr="0">
            <a:noAutofit/>
          </a:bodyPr>
          <a:lstStyle/>
          <a:p>
            <a:pPr lvl="0" algn="ctr">
              <a:spcBef>
                <a:spcPts val="0"/>
              </a:spcBef>
              <a:buNone/>
            </a:pPr>
            <a:r>
              <a:rPr lang="en" sz="2100">
                <a:solidFill>
                  <a:schemeClr val="accent1"/>
                </a:solidFill>
              </a:rPr>
              <a:t>Average Exam Attempts Per School</a:t>
            </a:r>
          </a:p>
        </p:txBody>
      </p:sp>
      <p:sp>
        <p:nvSpPr>
          <p:cNvPr id="117" name="Shape 117"/>
          <p:cNvSpPr txBox="1">
            <a:spLocks noGrp="1"/>
          </p:cNvSpPr>
          <p:nvPr>
            <p:ph type="body" idx="4294967295"/>
          </p:nvPr>
        </p:nvSpPr>
        <p:spPr>
          <a:xfrm>
            <a:off x="4584179" y="3108899"/>
            <a:ext cx="2177399" cy="436200"/>
          </a:xfrm>
          <a:prstGeom prst="rect">
            <a:avLst/>
          </a:prstGeom>
        </p:spPr>
        <p:txBody>
          <a:bodyPr lIns="91425" tIns="91425" rIns="91425" bIns="91425" anchor="t" anchorCtr="0">
            <a:noAutofit/>
          </a:bodyPr>
          <a:lstStyle/>
          <a:p>
            <a:pPr lvl="0" algn="ctr">
              <a:spcBef>
                <a:spcPts val="0"/>
              </a:spcBef>
              <a:buNone/>
            </a:pPr>
            <a:r>
              <a:rPr lang="en" sz="2100">
                <a:solidFill>
                  <a:schemeClr val="accent1"/>
                </a:solidFill>
              </a:rPr>
              <a:t>Schools with &lt;50% Passage Rates</a:t>
            </a:r>
          </a:p>
        </p:txBody>
      </p:sp>
      <p:sp>
        <p:nvSpPr>
          <p:cNvPr id="118" name="Shape 118"/>
          <p:cNvSpPr txBox="1">
            <a:spLocks noGrp="1"/>
          </p:cNvSpPr>
          <p:nvPr>
            <p:ph type="body" idx="4294967295"/>
          </p:nvPr>
        </p:nvSpPr>
        <p:spPr>
          <a:xfrm>
            <a:off x="6793800" y="3108899"/>
            <a:ext cx="2177400" cy="436199"/>
          </a:xfrm>
          <a:prstGeom prst="rect">
            <a:avLst/>
          </a:prstGeom>
        </p:spPr>
        <p:txBody>
          <a:bodyPr lIns="91425" tIns="91425" rIns="91425" bIns="91425" anchor="t" anchorCtr="0">
            <a:noAutofit/>
          </a:bodyPr>
          <a:lstStyle/>
          <a:p>
            <a:pPr lvl="0" algn="ctr" rtl="0">
              <a:spcBef>
                <a:spcPts val="0"/>
              </a:spcBef>
              <a:buNone/>
            </a:pPr>
            <a:r>
              <a:rPr lang="en" sz="2100">
                <a:solidFill>
                  <a:schemeClr val="accent1"/>
                </a:solidFill>
              </a:rPr>
              <a:t>Percent of total available exams used in 2015-2016</a:t>
            </a:r>
          </a:p>
        </p:txBody>
      </p:sp>
      <p:sp>
        <p:nvSpPr>
          <p:cNvPr id="119" name="Shape 119"/>
          <p:cNvSpPr/>
          <p:nvPr/>
        </p:nvSpPr>
        <p:spPr>
          <a:xfrm>
            <a:off x="4867425" y="1366424"/>
            <a:ext cx="1644300" cy="1644300"/>
          </a:xfrm>
          <a:prstGeom prst="ellipse">
            <a:avLst/>
          </a:prstGeom>
          <a:solidFill>
            <a:schemeClr val="accent2"/>
          </a:solidFill>
          <a:ln>
            <a:noFill/>
          </a:ln>
        </p:spPr>
        <p:txBody>
          <a:bodyPr lIns="91425" tIns="91425" rIns="91425" bIns="91425" anchor="ctr" anchorCtr="0">
            <a:noAutofit/>
          </a:bodyPr>
          <a:lstStyle/>
          <a:p>
            <a:pPr lvl="0" algn="ctr" rtl="0">
              <a:spcBef>
                <a:spcPts val="0"/>
              </a:spcBef>
              <a:buNone/>
            </a:pPr>
            <a:r>
              <a:rPr lang="en" sz="3600" b="1"/>
              <a:t>6</a:t>
            </a:r>
          </a:p>
        </p:txBody>
      </p:sp>
      <p:sp>
        <p:nvSpPr>
          <p:cNvPr id="120" name="Shape 120"/>
          <p:cNvSpPr/>
          <p:nvPr/>
        </p:nvSpPr>
        <p:spPr>
          <a:xfrm>
            <a:off x="7085400" y="1366424"/>
            <a:ext cx="1644300" cy="1644300"/>
          </a:xfrm>
          <a:prstGeom prst="ellipse">
            <a:avLst/>
          </a:prstGeom>
          <a:solidFill>
            <a:schemeClr val="accent2"/>
          </a:solidFill>
          <a:ln>
            <a:noFill/>
          </a:ln>
        </p:spPr>
        <p:txBody>
          <a:bodyPr lIns="91425" tIns="91425" rIns="91425" bIns="91425" anchor="ctr" anchorCtr="0">
            <a:noAutofit/>
          </a:bodyPr>
          <a:lstStyle/>
          <a:p>
            <a:pPr lvl="0" algn="ctr">
              <a:spcBef>
                <a:spcPts val="0"/>
              </a:spcBef>
              <a:buNone/>
            </a:pPr>
            <a:r>
              <a:rPr lang="en" sz="2700" b="1"/>
              <a:t>12.3%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905000" y="361950"/>
            <a:ext cx="5266589" cy="466340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371600" y="361950"/>
            <a:ext cx="6422335" cy="4409364"/>
          </a:xfrm>
          <a:prstGeom prst="rect">
            <a:avLst/>
          </a:prstGeom>
        </p:spPr>
      </p:pic>
    </p:spTree>
    <p:extLst>
      <p:ext uri="{BB962C8B-B14F-4D97-AF65-F5344CB8AC3E}">
        <p14:creationId xmlns:p14="http://schemas.microsoft.com/office/powerpoint/2010/main" val="400921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853950" y="1304850"/>
            <a:ext cx="7436100" cy="1538400"/>
          </a:xfrm>
          <a:prstGeom prst="rect">
            <a:avLst/>
          </a:prstGeom>
        </p:spPr>
        <p:txBody>
          <a:bodyPr lIns="91425" tIns="91425" rIns="91425" bIns="91425" anchor="ctr" anchorCtr="0">
            <a:noAutofit/>
          </a:bodyPr>
          <a:lstStyle/>
          <a:p>
            <a:pPr lvl="0">
              <a:spcBef>
                <a:spcPts val="0"/>
              </a:spcBef>
              <a:buNone/>
            </a:pPr>
            <a:r>
              <a:rPr lang="en" sz="14000"/>
              <a:t>5%</a:t>
            </a:r>
          </a:p>
        </p:txBody>
      </p:sp>
      <p:sp>
        <p:nvSpPr>
          <p:cNvPr id="126" name="Shape 126"/>
          <p:cNvSpPr txBox="1">
            <a:spLocks noGrp="1"/>
          </p:cNvSpPr>
          <p:nvPr>
            <p:ph type="body" idx="1"/>
          </p:nvPr>
        </p:nvSpPr>
        <p:spPr>
          <a:xfrm>
            <a:off x="853950" y="2919450"/>
            <a:ext cx="7436100" cy="1071600"/>
          </a:xfrm>
          <a:prstGeom prst="rect">
            <a:avLst/>
          </a:prstGeom>
        </p:spPr>
        <p:txBody>
          <a:bodyPr lIns="91425" tIns="91425" rIns="91425" bIns="91425" anchor="t" anchorCtr="0">
            <a:noAutofit/>
          </a:bodyPr>
          <a:lstStyle/>
          <a:p>
            <a:pPr lvl="0" algn="l" rtl="0">
              <a:lnSpc>
                <a:spcPct val="100000"/>
              </a:lnSpc>
              <a:spcBef>
                <a:spcPts val="0"/>
              </a:spcBef>
              <a:spcAft>
                <a:spcPts val="0"/>
              </a:spcAft>
              <a:buClr>
                <a:schemeClr val="dk2"/>
              </a:buClr>
              <a:buSzPct val="61111"/>
              <a:buFont typeface="Arial"/>
              <a:buNone/>
            </a:pPr>
            <a:r>
              <a:rPr lang="en" b="1">
                <a:latin typeface="Arial"/>
                <a:ea typeface="Arial"/>
                <a:cs typeface="Arial"/>
                <a:sym typeface="Arial"/>
              </a:rPr>
              <a:t>Percent of eligible high school students who earn certification from Microsoft Imagine Academies</a:t>
            </a:r>
          </a:p>
        </p:txBody>
      </p:sp>
    </p:spTree>
    <p:extLst>
      <p:ext uri="{BB962C8B-B14F-4D97-AF65-F5344CB8AC3E}">
        <p14:creationId xmlns:p14="http://schemas.microsoft.com/office/powerpoint/2010/main" val="2580183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2400250" y="575950"/>
            <a:ext cx="6321600" cy="635400"/>
          </a:xfrm>
          <a:prstGeom prst="rect">
            <a:avLst/>
          </a:prstGeom>
        </p:spPr>
        <p:txBody>
          <a:bodyPr lIns="91425" tIns="91425" rIns="91425" bIns="91425" anchor="ctr" anchorCtr="0">
            <a:noAutofit/>
          </a:bodyPr>
          <a:lstStyle/>
          <a:p>
            <a:pPr lvl="0">
              <a:spcBef>
                <a:spcPts val="0"/>
              </a:spcBef>
              <a:buNone/>
            </a:pPr>
            <a:r>
              <a:rPr lang="en" dirty="0"/>
              <a:t>Student Level Barriers</a:t>
            </a:r>
          </a:p>
        </p:txBody>
      </p:sp>
      <p:sp>
        <p:nvSpPr>
          <p:cNvPr id="132" name="Shape 132"/>
          <p:cNvSpPr txBox="1">
            <a:spLocks noGrp="1"/>
          </p:cNvSpPr>
          <p:nvPr>
            <p:ph type="body" idx="1"/>
          </p:nvPr>
        </p:nvSpPr>
        <p:spPr>
          <a:xfrm>
            <a:off x="2420176" y="1127375"/>
            <a:ext cx="6321600" cy="823575"/>
          </a:xfrm>
          <a:prstGeom prst="rect">
            <a:avLst/>
          </a:prstGeom>
        </p:spPr>
        <p:txBody>
          <a:bodyPr lIns="91425" tIns="91425" rIns="91425" bIns="91425" anchor="t" anchorCtr="0">
            <a:noAutofit/>
          </a:bodyPr>
          <a:lstStyle/>
          <a:p>
            <a:pPr marL="457200" lvl="0" indent="-228600" rtl="0">
              <a:spcBef>
                <a:spcPts val="0"/>
              </a:spcBef>
            </a:pPr>
            <a:r>
              <a:rPr lang="en" dirty="0"/>
              <a:t>Behavioral based characteristics such as lack of motivation, self-discipline, poor time management and study habits</a:t>
            </a:r>
          </a:p>
          <a:p>
            <a:pPr lvl="0">
              <a:spcBef>
                <a:spcPts val="0"/>
              </a:spcBef>
              <a:buNone/>
            </a:pPr>
            <a:endParaRPr dirty="0"/>
          </a:p>
        </p:txBody>
      </p:sp>
      <p:sp>
        <p:nvSpPr>
          <p:cNvPr id="133" name="Shape 133"/>
          <p:cNvSpPr/>
          <p:nvPr/>
        </p:nvSpPr>
        <p:spPr>
          <a:xfrm>
            <a:off x="421300" y="383875"/>
            <a:ext cx="1172400" cy="4351500"/>
          </a:xfrm>
          <a:prstGeom prst="rect">
            <a:avLst/>
          </a:prstGeom>
          <a:solidFill>
            <a:schemeClr val="accent2"/>
          </a:solidFill>
          <a:ln w="9525" cap="flat" cmpd="sng">
            <a:solidFill>
              <a:schemeClr val="accent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pic>
        <p:nvPicPr>
          <p:cNvPr id="134" name="Shape 134"/>
          <p:cNvPicPr preferRelativeResize="0"/>
          <p:nvPr/>
        </p:nvPicPr>
        <p:blipFill>
          <a:blip r:embed="rId3">
            <a:alphaModFix/>
          </a:blip>
          <a:stretch>
            <a:fillRect/>
          </a:stretch>
        </p:blipFill>
        <p:spPr>
          <a:xfrm>
            <a:off x="140200" y="3525674"/>
            <a:ext cx="1629000" cy="1262499"/>
          </a:xfrm>
          <a:prstGeom prst="rect">
            <a:avLst/>
          </a:prstGeom>
          <a:noFill/>
          <a:ln>
            <a:noFill/>
          </a:ln>
        </p:spPr>
      </p:pic>
      <p:sp>
        <p:nvSpPr>
          <p:cNvPr id="2" name="Rectangle 1"/>
          <p:cNvSpPr/>
          <p:nvPr/>
        </p:nvSpPr>
        <p:spPr>
          <a:xfrm>
            <a:off x="2400250" y="2419350"/>
            <a:ext cx="6341526" cy="2585323"/>
          </a:xfrm>
          <a:prstGeom prst="rect">
            <a:avLst/>
          </a:prstGeom>
        </p:spPr>
        <p:txBody>
          <a:bodyPr wrap="square">
            <a:spAutoFit/>
          </a:bodyPr>
          <a:lstStyle/>
          <a:p>
            <a:pPr marL="457200" lvl="0" indent="-228600"/>
            <a:r>
              <a:rPr lang="en" sz="1800" dirty="0">
                <a:latin typeface="Lato" panose="020B0604020202020204" charset="0"/>
              </a:rPr>
              <a:t>Microsoft Imagine Academy curriculum not integrated into Career and Technical Education courses</a:t>
            </a:r>
          </a:p>
          <a:p>
            <a:pPr marL="457200" lvl="0" indent="-228600">
              <a:lnSpc>
                <a:spcPct val="150000"/>
              </a:lnSpc>
            </a:pPr>
            <a:r>
              <a:rPr lang="en" sz="1800" dirty="0">
                <a:latin typeface="Lato" panose="020B0604020202020204" charset="0"/>
              </a:rPr>
              <a:t>Few participants at most schools</a:t>
            </a:r>
          </a:p>
          <a:p>
            <a:pPr marL="457200" lvl="0" indent="-228600">
              <a:lnSpc>
                <a:spcPct val="150000"/>
              </a:lnSpc>
            </a:pPr>
            <a:r>
              <a:rPr lang="en" sz="1800" dirty="0">
                <a:latin typeface="Lato" panose="020B0604020202020204" charset="0"/>
              </a:rPr>
              <a:t>Teacher </a:t>
            </a:r>
            <a:r>
              <a:rPr lang="en-US" sz="1800" dirty="0">
                <a:latin typeface="Lato" panose="020B0604020202020204" charset="0"/>
              </a:rPr>
              <a:t>buy in,  administration buy in,  IT support availability and reliability</a:t>
            </a:r>
          </a:p>
          <a:p>
            <a:pPr marL="457200" lvl="0" indent="-228600">
              <a:lnSpc>
                <a:spcPct val="150000"/>
              </a:lnSpc>
            </a:pPr>
            <a:r>
              <a:rPr lang="en-US" sz="1800" dirty="0">
                <a:latin typeface="Lato" panose="020B0604020202020204" charset="0"/>
              </a:rPr>
              <a:t>Up to date technology resources i.e. software, computers</a:t>
            </a:r>
            <a:endParaRPr lang="en" sz="1800" dirty="0">
              <a:latin typeface="Lato" panose="020B0604020202020204" charset="0"/>
            </a:endParaRPr>
          </a:p>
          <a:p>
            <a:pPr marL="914400" lvl="1" indent="-228600"/>
            <a:endParaRPr lang="en" sz="1800" dirty="0">
              <a:latin typeface="Lato" panose="020B0604020202020204" charset="0"/>
            </a:endParaRPr>
          </a:p>
        </p:txBody>
      </p:sp>
      <p:sp>
        <p:nvSpPr>
          <p:cNvPr id="7" name="Shape 131"/>
          <p:cNvSpPr txBox="1">
            <a:spLocks/>
          </p:cNvSpPr>
          <p:nvPr/>
        </p:nvSpPr>
        <p:spPr>
          <a:xfrm>
            <a:off x="2420176" y="1819836"/>
            <a:ext cx="6321600" cy="6354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ct val="100000"/>
              <a:buFont typeface="Raleway"/>
              <a:buNone/>
              <a:defRPr sz="3000" b="1" i="0" u="none" strike="noStrike" cap="none">
                <a:solidFill>
                  <a:schemeClr val="dk2"/>
                </a:solidFill>
                <a:latin typeface="Raleway"/>
                <a:ea typeface="Raleway"/>
                <a:cs typeface="Raleway"/>
                <a:sym typeface="Raleway"/>
              </a:defRPr>
            </a:lvl1pPr>
            <a:lvl2pPr lvl="1">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r>
              <a:rPr lang="en" dirty="0"/>
              <a:t>Institution  Level Barriers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2400250" y="575950"/>
            <a:ext cx="6321600" cy="635400"/>
          </a:xfrm>
          <a:prstGeom prst="rect">
            <a:avLst/>
          </a:prstGeom>
        </p:spPr>
        <p:txBody>
          <a:bodyPr lIns="91425" tIns="91425" rIns="91425" bIns="91425" anchor="ctr" anchorCtr="0">
            <a:noAutofit/>
          </a:bodyPr>
          <a:lstStyle/>
          <a:p>
            <a:pPr lvl="0" rtl="0">
              <a:spcBef>
                <a:spcPts val="0"/>
              </a:spcBef>
              <a:buNone/>
            </a:pPr>
            <a:r>
              <a:rPr lang="en"/>
              <a:t>Program Level Barriers</a:t>
            </a:r>
          </a:p>
        </p:txBody>
      </p:sp>
      <p:sp>
        <p:nvSpPr>
          <p:cNvPr id="148" name="Shape 148"/>
          <p:cNvSpPr txBox="1">
            <a:spLocks noGrp="1"/>
          </p:cNvSpPr>
          <p:nvPr>
            <p:ph type="body" idx="1"/>
          </p:nvPr>
        </p:nvSpPr>
        <p:spPr>
          <a:xfrm>
            <a:off x="2410112" y="1595775"/>
            <a:ext cx="6321600" cy="3002399"/>
          </a:xfrm>
          <a:prstGeom prst="rect">
            <a:avLst/>
          </a:prstGeom>
        </p:spPr>
        <p:txBody>
          <a:bodyPr lIns="91425" tIns="91425" rIns="91425" bIns="91425" anchor="t" anchorCtr="0">
            <a:noAutofit/>
          </a:bodyPr>
          <a:lstStyle/>
          <a:p>
            <a:pPr marL="457200" lvl="0" indent="-228600" rtl="0">
              <a:spcBef>
                <a:spcPts val="0"/>
              </a:spcBef>
            </a:pPr>
            <a:r>
              <a:rPr lang="en" dirty="0"/>
              <a:t>Not fully utilizing program data to inform improvements</a:t>
            </a:r>
          </a:p>
          <a:p>
            <a:pPr marL="457200" lvl="0" indent="-228600" rtl="0">
              <a:spcBef>
                <a:spcPts val="0"/>
              </a:spcBef>
            </a:pPr>
            <a:r>
              <a:rPr lang="en" dirty="0"/>
              <a:t>Low student participation rate </a:t>
            </a:r>
            <a:r>
              <a:rPr lang="en-US" dirty="0"/>
              <a:t>across the city</a:t>
            </a:r>
            <a:endParaRPr lang="en" dirty="0"/>
          </a:p>
          <a:p>
            <a:pPr marL="457200" lvl="0" indent="-228600" rtl="0">
              <a:spcBef>
                <a:spcPts val="0"/>
              </a:spcBef>
            </a:pPr>
            <a:r>
              <a:rPr lang="en" dirty="0"/>
              <a:t>Lack of annual report and program analysis</a:t>
            </a:r>
          </a:p>
          <a:p>
            <a:pPr marL="457200" lvl="0" indent="-228600" rtl="0">
              <a:spcBef>
                <a:spcPts val="0"/>
              </a:spcBef>
            </a:pPr>
            <a:r>
              <a:rPr lang="en" dirty="0"/>
              <a:t>Outdated website and lack of centrally located information</a:t>
            </a:r>
          </a:p>
          <a:p>
            <a:pPr lvl="0" rtl="0">
              <a:spcBef>
                <a:spcPts val="0"/>
              </a:spcBef>
              <a:buNone/>
            </a:pPr>
            <a:endParaRPr dirty="0"/>
          </a:p>
        </p:txBody>
      </p:sp>
      <p:sp>
        <p:nvSpPr>
          <p:cNvPr id="149" name="Shape 149"/>
          <p:cNvSpPr/>
          <p:nvPr/>
        </p:nvSpPr>
        <p:spPr>
          <a:xfrm>
            <a:off x="421300" y="383875"/>
            <a:ext cx="1172400" cy="4351500"/>
          </a:xfrm>
          <a:prstGeom prst="rect">
            <a:avLst/>
          </a:prstGeom>
          <a:solidFill>
            <a:schemeClr val="accent2"/>
          </a:solidFill>
          <a:ln w="9525" cap="flat" cmpd="sng">
            <a:solidFill>
              <a:schemeClr val="accent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pic>
        <p:nvPicPr>
          <p:cNvPr id="150" name="Shape 150"/>
          <p:cNvPicPr preferRelativeResize="0"/>
          <p:nvPr/>
        </p:nvPicPr>
        <p:blipFill>
          <a:blip r:embed="rId3">
            <a:alphaModFix/>
          </a:blip>
          <a:stretch>
            <a:fillRect/>
          </a:stretch>
        </p:blipFill>
        <p:spPr>
          <a:xfrm>
            <a:off x="140200" y="3525674"/>
            <a:ext cx="1629000" cy="12624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marL="228600" lvl="0" rtl="0">
              <a:spcBef>
                <a:spcPts val="0"/>
              </a:spcBef>
            </a:pPr>
            <a:r>
              <a:rPr lang="en" dirty="0"/>
              <a:t>Weaknesses in the organzation of the current program need to be addressed first</a:t>
            </a:r>
          </a:p>
          <a:p>
            <a:pPr marL="228600" lvl="0" rtl="0">
              <a:spcBef>
                <a:spcPts val="0"/>
              </a:spcBef>
            </a:pPr>
            <a:r>
              <a:rPr lang="en" dirty="0"/>
              <a:t>Insuffi</a:t>
            </a:r>
            <a:r>
              <a:rPr lang="en-US" dirty="0"/>
              <a:t>cient progress in program improvements  to better achieve programmatic goal</a:t>
            </a:r>
          </a:p>
          <a:p>
            <a:pPr marL="228600" lvl="0" rtl="0">
              <a:spcBef>
                <a:spcPts val="0"/>
              </a:spcBef>
            </a:pPr>
            <a:r>
              <a:rPr lang="en-US" dirty="0"/>
              <a:t>Lack of consistent program evaluation</a:t>
            </a:r>
          </a:p>
          <a:p>
            <a:pPr marL="228600" lvl="0" rtl="0">
              <a:spcBef>
                <a:spcPts val="0"/>
              </a:spcBef>
            </a:pPr>
            <a:endParaRPr lang="en" dirty="0"/>
          </a:p>
        </p:txBody>
      </p:sp>
      <p:sp>
        <p:nvSpPr>
          <p:cNvPr id="156" name="Shape 156"/>
          <p:cNvSpPr txBox="1">
            <a:spLocks noGrp="1"/>
          </p:cNvSpPr>
          <p:nvPr>
            <p:ph type="title"/>
          </p:nvPr>
        </p:nvSpPr>
        <p:spPr>
          <a:xfrm>
            <a:off x="0" y="1818600"/>
            <a:ext cx="4546200" cy="1506300"/>
          </a:xfrm>
          <a:prstGeom prst="rect">
            <a:avLst/>
          </a:prstGeom>
        </p:spPr>
        <p:txBody>
          <a:bodyPr lIns="91425" tIns="91425" rIns="91425" bIns="91425" anchor="ctr" anchorCtr="0">
            <a:noAutofit/>
          </a:bodyPr>
          <a:lstStyle/>
          <a:p>
            <a:pPr lvl="0">
              <a:spcBef>
                <a:spcPts val="0"/>
              </a:spcBef>
              <a:buNone/>
            </a:pPr>
            <a:r>
              <a:rPr lang="en" dirty="0">
                <a:solidFill>
                  <a:schemeClr val="accent1"/>
                </a:solidFill>
              </a:rPr>
              <a:t>Do Not Expand to Offer Higher Certifications</a:t>
            </a:r>
          </a:p>
        </p:txBody>
      </p:sp>
      <p:pic>
        <p:nvPicPr>
          <p:cNvPr id="157" name="Shape 157"/>
          <p:cNvPicPr preferRelativeResize="0"/>
          <p:nvPr/>
        </p:nvPicPr>
        <p:blipFill>
          <a:blip r:embed="rId3">
            <a:alphaModFix/>
          </a:blip>
          <a:stretch>
            <a:fillRect/>
          </a:stretch>
        </p:blipFill>
        <p:spPr>
          <a:xfrm>
            <a:off x="323725" y="3972424"/>
            <a:ext cx="1122049" cy="8695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2650"/>
            <a:ext cx="4045200" cy="1318200"/>
          </a:xfrm>
        </p:spPr>
        <p:txBody>
          <a:bodyPr/>
          <a:lstStyle/>
          <a:p>
            <a:r>
              <a:rPr lang="en-US" dirty="0">
                <a:solidFill>
                  <a:schemeClr val="accent1"/>
                </a:solidFill>
              </a:rPr>
              <a:t>If OSSE Decides to Offer MTA Certification</a:t>
            </a:r>
          </a:p>
        </p:txBody>
      </p:sp>
      <p:sp>
        <p:nvSpPr>
          <p:cNvPr id="4" name="Text Placeholder 3"/>
          <p:cNvSpPr>
            <a:spLocks noGrp="1"/>
          </p:cNvSpPr>
          <p:nvPr>
            <p:ph type="body" idx="2"/>
          </p:nvPr>
        </p:nvSpPr>
        <p:spPr/>
        <p:txBody>
          <a:bodyPr/>
          <a:lstStyle/>
          <a:p>
            <a:r>
              <a:rPr lang="en-US" dirty="0"/>
              <a:t>Integrate MTA certification into NAF program</a:t>
            </a:r>
          </a:p>
          <a:p>
            <a:r>
              <a:rPr lang="en-US" dirty="0"/>
              <a:t>Purchase set number of exams  that can be allocated to schools based on request</a:t>
            </a:r>
          </a:p>
          <a:p>
            <a:r>
              <a:rPr lang="en-US" dirty="0"/>
              <a:t>Determine how many teachers have the background and qualifications needed to teach the upper level courses</a:t>
            </a:r>
          </a:p>
        </p:txBody>
      </p:sp>
    </p:spTree>
    <p:extLst>
      <p:ext uri="{BB962C8B-B14F-4D97-AF65-F5344CB8AC3E}">
        <p14:creationId xmlns:p14="http://schemas.microsoft.com/office/powerpoint/2010/main" val="2443356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96750" y="1397722"/>
            <a:ext cx="4382700" cy="1318200"/>
          </a:xfrm>
          <a:prstGeom prst="rect">
            <a:avLst/>
          </a:prstGeom>
        </p:spPr>
        <p:txBody>
          <a:bodyPr lIns="91425" tIns="91425" rIns="91425" bIns="91425" anchor="b" anchorCtr="0">
            <a:noAutofit/>
          </a:bodyPr>
          <a:lstStyle/>
          <a:p>
            <a:pPr lvl="0">
              <a:spcBef>
                <a:spcPts val="0"/>
              </a:spcBef>
              <a:buNone/>
            </a:pPr>
            <a:r>
              <a:rPr lang="en" dirty="0">
                <a:solidFill>
                  <a:schemeClr val="accent1"/>
                </a:solidFill>
              </a:rPr>
              <a:t>Additional Recommendatio</a:t>
            </a:r>
            <a:r>
              <a:rPr lang="en-US" dirty="0">
                <a:solidFill>
                  <a:schemeClr val="accent1"/>
                </a:solidFill>
              </a:rPr>
              <a:t>ns</a:t>
            </a:r>
            <a:endParaRPr lang="en" dirty="0">
              <a:solidFill>
                <a:schemeClr val="accent1"/>
              </a:solidFill>
            </a:endParaRPr>
          </a:p>
        </p:txBody>
      </p:sp>
      <p:pic>
        <p:nvPicPr>
          <p:cNvPr id="165" name="Shape 165"/>
          <p:cNvPicPr preferRelativeResize="0"/>
          <p:nvPr/>
        </p:nvPicPr>
        <p:blipFill>
          <a:blip r:embed="rId3">
            <a:alphaModFix/>
          </a:blip>
          <a:stretch>
            <a:fillRect/>
          </a:stretch>
        </p:blipFill>
        <p:spPr>
          <a:xfrm>
            <a:off x="323725" y="4014674"/>
            <a:ext cx="1122049" cy="869599"/>
          </a:xfrm>
          <a:prstGeom prst="rect">
            <a:avLst/>
          </a:prstGeom>
          <a:noFill/>
          <a:ln>
            <a:noFill/>
          </a:ln>
        </p:spPr>
      </p:pic>
      <p:sp>
        <p:nvSpPr>
          <p:cNvPr id="3" name="Text Placeholder 2"/>
          <p:cNvSpPr>
            <a:spLocks noGrp="1"/>
          </p:cNvSpPr>
          <p:nvPr>
            <p:ph type="body" idx="2"/>
          </p:nvPr>
        </p:nvSpPr>
        <p:spPr/>
        <p:txBody>
          <a:bodyPr/>
          <a:lstStyle/>
          <a:p>
            <a:r>
              <a:rPr lang="en-US" dirty="0"/>
              <a:t>Increase student participation</a:t>
            </a:r>
          </a:p>
          <a:p>
            <a:r>
              <a:rPr lang="en-US" dirty="0"/>
              <a:t>Update website</a:t>
            </a:r>
          </a:p>
          <a:p>
            <a:r>
              <a:rPr lang="en-US" dirty="0"/>
              <a:t>Consider adopting peer teacher training model</a:t>
            </a:r>
          </a:p>
          <a:p>
            <a:r>
              <a:rPr lang="en-US" dirty="0"/>
              <a:t>Annual Reporting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265500" y="1397350"/>
            <a:ext cx="4045200" cy="1318200"/>
          </a:xfrm>
          <a:prstGeom prst="rect">
            <a:avLst/>
          </a:prstGeom>
        </p:spPr>
        <p:txBody>
          <a:bodyPr lIns="91425" tIns="91425" rIns="91425" bIns="91425" anchor="b" anchorCtr="0">
            <a:noAutofit/>
          </a:bodyPr>
          <a:lstStyle/>
          <a:p>
            <a:pPr lvl="0">
              <a:spcBef>
                <a:spcPts val="0"/>
              </a:spcBef>
              <a:buNone/>
            </a:pPr>
            <a:r>
              <a:rPr lang="en">
                <a:solidFill>
                  <a:schemeClr val="accent1"/>
                </a:solidFill>
              </a:rPr>
              <a:t>Special Thanks</a:t>
            </a:r>
          </a:p>
        </p:txBody>
      </p:sp>
      <p:sp>
        <p:nvSpPr>
          <p:cNvPr id="163" name="Shape 163"/>
          <p:cNvSpPr txBox="1">
            <a:spLocks noGrp="1"/>
          </p:cNvSpPr>
          <p:nvPr>
            <p:ph type="subTitle" idx="1"/>
          </p:nvPr>
        </p:nvSpPr>
        <p:spPr>
          <a:xfrm>
            <a:off x="265500" y="2735370"/>
            <a:ext cx="4045200" cy="1345499"/>
          </a:xfrm>
          <a:prstGeom prst="rect">
            <a:avLst/>
          </a:prstGeom>
        </p:spPr>
        <p:txBody>
          <a:bodyPr lIns="91425" tIns="91425" rIns="91425" bIns="91425" anchor="t" anchorCtr="0">
            <a:noAutofit/>
          </a:bodyPr>
          <a:lstStyle/>
          <a:p>
            <a:pPr lvl="0">
              <a:spcBef>
                <a:spcPts val="0"/>
              </a:spcBef>
              <a:buNone/>
            </a:pPr>
            <a:r>
              <a:rPr lang="en"/>
              <a:t>Everyone at OSSE</a:t>
            </a:r>
          </a:p>
        </p:txBody>
      </p:sp>
      <p:sp>
        <p:nvSpPr>
          <p:cNvPr id="164" name="Shape 164"/>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a:t>Jason Wojcik     </a:t>
            </a:r>
          </a:p>
          <a:p>
            <a:pPr lvl="0">
              <a:spcBef>
                <a:spcPts val="0"/>
              </a:spcBef>
              <a:buNone/>
            </a:pPr>
            <a:r>
              <a:rPr lang="en"/>
              <a:t>Dwayne Hobbs  </a:t>
            </a:r>
          </a:p>
          <a:p>
            <a:pPr lvl="0">
              <a:spcBef>
                <a:spcPts val="0"/>
              </a:spcBef>
              <a:buNone/>
            </a:pPr>
            <a:r>
              <a:rPr lang="en"/>
              <a:t>Delda Hagin</a:t>
            </a:r>
          </a:p>
          <a:p>
            <a:pPr lvl="0">
              <a:spcBef>
                <a:spcPts val="0"/>
              </a:spcBef>
              <a:buNone/>
            </a:pPr>
            <a:r>
              <a:rPr lang="en"/>
              <a:t>Linda Lay</a:t>
            </a:r>
          </a:p>
          <a:p>
            <a:pPr lvl="0">
              <a:spcBef>
                <a:spcPts val="0"/>
              </a:spcBef>
              <a:buNone/>
            </a:pPr>
            <a:r>
              <a:rPr lang="en"/>
              <a:t>Jennifer Tyndall</a:t>
            </a:r>
          </a:p>
          <a:p>
            <a:pPr lvl="0">
              <a:spcBef>
                <a:spcPts val="0"/>
              </a:spcBef>
              <a:buNone/>
            </a:pPr>
            <a:r>
              <a:rPr lang="en"/>
              <a:t>Jennifer Metcalfe</a:t>
            </a:r>
          </a:p>
          <a:p>
            <a:pPr lvl="0">
              <a:spcBef>
                <a:spcPts val="0"/>
              </a:spcBef>
              <a:buNone/>
            </a:pPr>
            <a:r>
              <a:rPr lang="en"/>
              <a:t>Lance Qrzesinksi</a:t>
            </a:r>
          </a:p>
          <a:p>
            <a:pPr lvl="0">
              <a:spcBef>
                <a:spcPts val="0"/>
              </a:spcBef>
              <a:buNone/>
            </a:pPr>
            <a:r>
              <a:rPr lang="en"/>
              <a:t>Elizabeth Iaukea</a:t>
            </a:r>
          </a:p>
          <a:p>
            <a:pPr lvl="0">
              <a:spcBef>
                <a:spcPts val="0"/>
              </a:spcBef>
              <a:buNone/>
            </a:pPr>
            <a:endParaRPr dirty="0"/>
          </a:p>
        </p:txBody>
      </p:sp>
      <p:pic>
        <p:nvPicPr>
          <p:cNvPr id="165" name="Shape 165"/>
          <p:cNvPicPr preferRelativeResize="0"/>
          <p:nvPr/>
        </p:nvPicPr>
        <p:blipFill>
          <a:blip r:embed="rId3">
            <a:alphaModFix/>
          </a:blip>
          <a:stretch>
            <a:fillRect/>
          </a:stretch>
        </p:blipFill>
        <p:spPr>
          <a:xfrm>
            <a:off x="323725" y="4014674"/>
            <a:ext cx="1122049" cy="869599"/>
          </a:xfrm>
          <a:prstGeom prst="rect">
            <a:avLst/>
          </a:prstGeom>
          <a:noFill/>
          <a:ln>
            <a:noFill/>
          </a:ln>
        </p:spPr>
      </p:pic>
    </p:spTree>
    <p:extLst>
      <p:ext uri="{BB962C8B-B14F-4D97-AF65-F5344CB8AC3E}">
        <p14:creationId xmlns:p14="http://schemas.microsoft.com/office/powerpoint/2010/main" val="383519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Shape 170"/>
          <p:cNvSpPr/>
          <p:nvPr/>
        </p:nvSpPr>
        <p:spPr>
          <a:xfrm>
            <a:off x="0" y="0"/>
            <a:ext cx="9161099" cy="24845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dirty="0"/>
          </a:p>
        </p:txBody>
      </p:sp>
      <p:sp>
        <p:nvSpPr>
          <p:cNvPr id="171" name="Shape 171"/>
          <p:cNvSpPr txBox="1">
            <a:spLocks noGrp="1"/>
          </p:cNvSpPr>
          <p:nvPr>
            <p:ph type="title"/>
          </p:nvPr>
        </p:nvSpPr>
        <p:spPr>
          <a:xfrm>
            <a:off x="1458449" y="133350"/>
            <a:ext cx="6244200" cy="3835500"/>
          </a:xfrm>
          <a:prstGeom prst="rect">
            <a:avLst/>
          </a:prstGeom>
        </p:spPr>
        <p:txBody>
          <a:bodyPr lIns="91425" tIns="91425" rIns="91425" bIns="91425" anchor="ctr" anchorCtr="0">
            <a:noAutofit/>
          </a:bodyPr>
          <a:lstStyle/>
          <a:p>
            <a:pPr lvl="0" algn="ctr">
              <a:spcBef>
                <a:spcPts val="0"/>
              </a:spcBef>
              <a:buNone/>
            </a:pPr>
            <a:r>
              <a:rPr lang="en" sz="6000" dirty="0">
                <a:solidFill>
                  <a:schemeClr val="dk2"/>
                </a:solidFill>
              </a:rPr>
              <a:t>Questions</a:t>
            </a:r>
          </a:p>
        </p:txBody>
      </p:sp>
      <p:pic>
        <p:nvPicPr>
          <p:cNvPr id="172" name="Shape 172" descr="File:Question mark alternate.svg - Wikimedia Commons"/>
          <p:cNvPicPr preferRelativeResize="0"/>
          <p:nvPr/>
        </p:nvPicPr>
        <p:blipFill>
          <a:blip r:embed="rId3">
            <a:alphaModFix/>
          </a:blip>
          <a:stretch>
            <a:fillRect/>
          </a:stretch>
        </p:blipFill>
        <p:spPr>
          <a:xfrm>
            <a:off x="3794249" y="2731024"/>
            <a:ext cx="1572600" cy="2042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br>
              <a:rPr lang="en-US" dirty="0"/>
            </a:br>
            <a:br>
              <a:rPr lang="en-US" dirty="0"/>
            </a:br>
            <a:r>
              <a:rPr lang="en-US" sz="1400" dirty="0"/>
              <a:t>- CCI Learning. Washington DC Microsoft Imagine Academy September 2016-April 2017 update</a:t>
            </a:r>
            <a:br>
              <a:rPr lang="en-US" sz="1400" dirty="0"/>
            </a:br>
            <a:br>
              <a:rPr lang="en-US" sz="1400" dirty="0"/>
            </a:br>
            <a:r>
              <a:rPr lang="en-US" sz="1400" dirty="0"/>
              <a:t>- Microsoft Imagine Academy Program Benefits, https://www.microsoft.com/en-us/education/imagine-academy/program-benefits/default.aspx</a:t>
            </a:r>
            <a:br>
              <a:rPr lang="en-US" sz="1400" dirty="0"/>
            </a:br>
            <a:r>
              <a:rPr lang="en-US" sz="1400" dirty="0"/>
              <a:t>- </a:t>
            </a:r>
            <a:endParaRPr lang="en-US" dirty="0"/>
          </a:p>
        </p:txBody>
      </p:sp>
    </p:spTree>
    <p:extLst>
      <p:ext uri="{BB962C8B-B14F-4D97-AF65-F5344CB8AC3E}">
        <p14:creationId xmlns:p14="http://schemas.microsoft.com/office/powerpoint/2010/main" val="2283326323"/>
      </p:ext>
    </p:extLst>
  </p:cSld>
  <p:clrMapOvr>
    <a:masterClrMapping/>
  </p:clrMapOvr>
</p:sld>
</file>

<file path=ppt/theme/theme1.xml><?xml version="1.0" encoding="utf-8"?>
<a:theme xmlns:a="http://schemas.openxmlformats.org/drawingml/2006/main" name="swiss-2">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878</Words>
  <Application>Microsoft Office PowerPoint</Application>
  <PresentationFormat>On-screen Show (16:9)</PresentationFormat>
  <Paragraphs>102</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Lato</vt:lpstr>
      <vt:lpstr>Raleway</vt:lpstr>
      <vt:lpstr>Arial</vt:lpstr>
      <vt:lpstr>swiss-2</vt:lpstr>
      <vt:lpstr>An Evaluation of D.C. Microsoft Imagine Academies</vt:lpstr>
      <vt:lpstr>Overview</vt:lpstr>
      <vt:lpstr>Background</vt:lpstr>
      <vt:lpstr>Certifications</vt:lpstr>
      <vt:lpstr>Research Questions</vt:lpstr>
      <vt:lpstr>Methodology</vt:lpstr>
      <vt:lpstr>PowerPoint Presentation</vt:lpstr>
      <vt:lpstr>PowerPoint Presentation</vt:lpstr>
      <vt:lpstr>PowerPoint Presentation</vt:lpstr>
      <vt:lpstr>5%</vt:lpstr>
      <vt:lpstr>Student Level Barriers</vt:lpstr>
      <vt:lpstr>Program Level Barriers</vt:lpstr>
      <vt:lpstr>Do Not Expand to Offer Higher Certifications</vt:lpstr>
      <vt:lpstr>If OSSE Decides to Offer MTA Certification</vt:lpstr>
      <vt:lpstr>Additional Recommendations</vt:lpstr>
      <vt:lpstr>Special Thanks</vt:lpstr>
      <vt:lpstr>Questions</vt:lpstr>
      <vt:lpstr>Sources  - CCI Learning. Washington DC Microsoft Imagine Academy September 2016-April 2017 update  - Microsoft Imagine Academy Program Benefits, https://www.microsoft.com/en-us/education/imagine-academy/program-benefits/default.aspx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D.C. Microsoft Imagine Academies</dc:title>
  <dc:creator>Whitney</dc:creator>
  <cp:lastModifiedBy>Whitney</cp:lastModifiedBy>
  <cp:revision>13</cp:revision>
  <dcterms:modified xsi:type="dcterms:W3CDTF">2017-05-17T05:41:05Z</dcterms:modified>
</cp:coreProperties>
</file>